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handoutMasterIdLst>
    <p:handoutMasterId r:id="rId28"/>
  </p:handoutMasterIdLst>
  <p:sldIdLst>
    <p:sldId id="256" r:id="rId2"/>
    <p:sldId id="263" r:id="rId3"/>
    <p:sldId id="258" r:id="rId4"/>
    <p:sldId id="275" r:id="rId5"/>
    <p:sldId id="274" r:id="rId6"/>
    <p:sldId id="257" r:id="rId7"/>
    <p:sldId id="259" r:id="rId8"/>
    <p:sldId id="260" r:id="rId9"/>
    <p:sldId id="262" r:id="rId10"/>
    <p:sldId id="261" r:id="rId11"/>
    <p:sldId id="264" r:id="rId12"/>
    <p:sldId id="265" r:id="rId13"/>
    <p:sldId id="266" r:id="rId14"/>
    <p:sldId id="267" r:id="rId15"/>
    <p:sldId id="268" r:id="rId16"/>
    <p:sldId id="269" r:id="rId17"/>
    <p:sldId id="270" r:id="rId18"/>
    <p:sldId id="271" r:id="rId19"/>
    <p:sldId id="276" r:id="rId20"/>
    <p:sldId id="280" r:id="rId21"/>
    <p:sldId id="277" r:id="rId22"/>
    <p:sldId id="278" r:id="rId23"/>
    <p:sldId id="272" r:id="rId24"/>
    <p:sldId id="273" r:id="rId25"/>
    <p:sldId id="279"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199E1C-04BE-40D6-B535-17CF406A969B}" v="89" dt="2025-09-21T19:18:32.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36"/>
    <p:restoredTop sz="90980" autoAdjust="0"/>
  </p:normalViewPr>
  <p:slideViewPr>
    <p:cSldViewPr>
      <p:cViewPr varScale="1">
        <p:scale>
          <a:sx n="75" d="100"/>
          <a:sy n="75" d="100"/>
        </p:scale>
        <p:origin x="1286" y="53"/>
      </p:cViewPr>
      <p:guideLst>
        <p:guide orient="horz" pos="2160"/>
        <p:guide pos="2880"/>
      </p:guideLst>
    </p:cSldViewPr>
  </p:slideViewPr>
  <p:notesTextViewPr>
    <p:cViewPr>
      <p:scale>
        <a:sx n="1" d="1"/>
        <a:sy n="1" d="1"/>
      </p:scale>
      <p:origin x="0" y="-14"/>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onghua Gu" userId="9a7e1853e1951ef5" providerId="LiveId" clId="{CF1FAA12-072C-4ED5-BA76-0FFFAEFDB88A}"/>
    <pc:docChg chg="undo custSel addSld delSld modSld">
      <pc:chgData name="Zonghua Gu" userId="9a7e1853e1951ef5" providerId="LiveId" clId="{CF1FAA12-072C-4ED5-BA76-0FFFAEFDB88A}" dt="2025-09-21T19:18:32.116" v="1713" actId="21"/>
      <pc:docMkLst>
        <pc:docMk/>
      </pc:docMkLst>
      <pc:sldChg chg="addSp modSp mod">
        <pc:chgData name="Zonghua Gu" userId="9a7e1853e1951ef5" providerId="LiveId" clId="{CF1FAA12-072C-4ED5-BA76-0FFFAEFDB88A}" dt="2025-09-21T17:22:38.312" v="24"/>
        <pc:sldMkLst>
          <pc:docMk/>
          <pc:sldMk cId="1683281344" sldId="256"/>
        </pc:sldMkLst>
        <pc:spChg chg="mod">
          <ac:chgData name="Zonghua Gu" userId="9a7e1853e1951ef5" providerId="LiveId" clId="{CF1FAA12-072C-4ED5-BA76-0FFFAEFDB88A}" dt="2025-09-21T17:21:04.480" v="14" actId="20577"/>
          <ac:spMkLst>
            <pc:docMk/>
            <pc:sldMk cId="1683281344" sldId="256"/>
            <ac:spMk id="2" creationId="{00000000-0000-0000-0000-000000000000}"/>
          </ac:spMkLst>
        </pc:spChg>
        <pc:spChg chg="mod">
          <ac:chgData name="Zonghua Gu" userId="9a7e1853e1951ef5" providerId="LiveId" clId="{CF1FAA12-072C-4ED5-BA76-0FFFAEFDB88A}" dt="2025-09-21T17:21:10.632" v="23" actId="20577"/>
          <ac:spMkLst>
            <pc:docMk/>
            <pc:sldMk cId="1683281344" sldId="256"/>
            <ac:spMk id="3" creationId="{00000000-0000-0000-0000-000000000000}"/>
          </ac:spMkLst>
        </pc:spChg>
        <pc:spChg chg="add mod">
          <ac:chgData name="Zonghua Gu" userId="9a7e1853e1951ef5" providerId="LiveId" clId="{CF1FAA12-072C-4ED5-BA76-0FFFAEFDB88A}" dt="2025-09-21T17:22:38.312" v="24"/>
          <ac:spMkLst>
            <pc:docMk/>
            <pc:sldMk cId="1683281344" sldId="256"/>
            <ac:spMk id="4" creationId="{0ABD5D74-5EDB-DDF2-8EB9-CB12CB226483}"/>
          </ac:spMkLst>
        </pc:spChg>
      </pc:sldChg>
      <pc:sldChg chg="addSp delSp modSp mod addAnim delAnim modAnim modNotesTx">
        <pc:chgData name="Zonghua Gu" userId="9a7e1853e1951ef5" providerId="LiveId" clId="{CF1FAA12-072C-4ED5-BA76-0FFFAEFDB88A}" dt="2025-09-21T19:05:18.068" v="1371"/>
        <pc:sldMkLst>
          <pc:docMk/>
          <pc:sldMk cId="2652452727" sldId="271"/>
        </pc:sldMkLst>
        <pc:spChg chg="mod">
          <ac:chgData name="Zonghua Gu" userId="9a7e1853e1951ef5" providerId="LiveId" clId="{CF1FAA12-072C-4ED5-BA76-0FFFAEFDB88A}" dt="2025-09-21T17:55:31.486" v="289" actId="1076"/>
          <ac:spMkLst>
            <pc:docMk/>
            <pc:sldMk cId="2652452727" sldId="271"/>
            <ac:spMk id="2" creationId="{00000000-0000-0000-0000-000000000000}"/>
          </ac:spMkLst>
        </pc:spChg>
        <pc:spChg chg="mod">
          <ac:chgData name="Zonghua Gu" userId="9a7e1853e1951ef5" providerId="LiveId" clId="{CF1FAA12-072C-4ED5-BA76-0FFFAEFDB88A}" dt="2025-09-21T17:46:21.987" v="160" actId="1037"/>
          <ac:spMkLst>
            <pc:docMk/>
            <pc:sldMk cId="2652452727" sldId="271"/>
            <ac:spMk id="5" creationId="{00000000-0000-0000-0000-000000000000}"/>
          </ac:spMkLst>
        </pc:spChg>
        <pc:spChg chg="mod">
          <ac:chgData name="Zonghua Gu" userId="9a7e1853e1951ef5" providerId="LiveId" clId="{CF1FAA12-072C-4ED5-BA76-0FFFAEFDB88A}" dt="2025-09-21T17:53:07.216" v="243" actId="1076"/>
          <ac:spMkLst>
            <pc:docMk/>
            <pc:sldMk cId="2652452727" sldId="271"/>
            <ac:spMk id="9" creationId="{00000000-0000-0000-0000-000000000000}"/>
          </ac:spMkLst>
        </pc:spChg>
        <pc:graphicFrameChg chg="add mod modGraphic">
          <ac:chgData name="Zonghua Gu" userId="9a7e1853e1951ef5" providerId="LiveId" clId="{CF1FAA12-072C-4ED5-BA76-0FFFAEFDB88A}" dt="2025-09-21T18:22:57.804" v="473" actId="20577"/>
          <ac:graphicFrameMkLst>
            <pc:docMk/>
            <pc:sldMk cId="2652452727" sldId="271"/>
            <ac:graphicFrameMk id="4" creationId="{5EA93DCD-2C3A-1F47-2F06-34FA76DEA071}"/>
          </ac:graphicFrameMkLst>
        </pc:graphicFrameChg>
        <pc:graphicFrameChg chg="add del mod">
          <ac:chgData name="Zonghua Gu" userId="9a7e1853e1951ef5" providerId="LiveId" clId="{CF1FAA12-072C-4ED5-BA76-0FFFAEFDB88A}" dt="2025-09-21T17:51:38.341" v="232" actId="478"/>
          <ac:graphicFrameMkLst>
            <pc:docMk/>
            <pc:sldMk cId="2652452727" sldId="271"/>
            <ac:graphicFrameMk id="6" creationId="{D59EA401-72F7-A75B-F5F2-715EE21F2F2D}"/>
          </ac:graphicFrameMkLst>
        </pc:graphicFrameChg>
        <pc:picChg chg="mod">
          <ac:chgData name="Zonghua Gu" userId="9a7e1853e1951ef5" providerId="LiveId" clId="{CF1FAA12-072C-4ED5-BA76-0FFFAEFDB88A}" dt="2025-09-21T17:53:14.054" v="244" actId="1076"/>
          <ac:picMkLst>
            <pc:docMk/>
            <pc:sldMk cId="2652452727" sldId="271"/>
            <ac:picMk id="8" creationId="{00000000-0000-0000-0000-000000000000}"/>
          </ac:picMkLst>
        </pc:picChg>
      </pc:sldChg>
      <pc:sldChg chg="modNotes modNotesTx">
        <pc:chgData name="Zonghua Gu" userId="9a7e1853e1951ef5" providerId="LiveId" clId="{CF1FAA12-072C-4ED5-BA76-0FFFAEFDB88A}" dt="2025-09-21T19:08:15.192" v="1375" actId="20577"/>
        <pc:sldMkLst>
          <pc:docMk/>
          <pc:sldMk cId="3026957160" sldId="273"/>
        </pc:sldMkLst>
      </pc:sldChg>
      <pc:sldChg chg="modSp mod">
        <pc:chgData name="Zonghua Gu" userId="9a7e1853e1951ef5" providerId="LiveId" clId="{CF1FAA12-072C-4ED5-BA76-0FFFAEFDB88A}" dt="2025-09-21T19:18:32.116" v="1713" actId="21"/>
        <pc:sldMkLst>
          <pc:docMk/>
          <pc:sldMk cId="2561131082" sldId="275"/>
        </pc:sldMkLst>
        <pc:spChg chg="mod">
          <ac:chgData name="Zonghua Gu" userId="9a7e1853e1951ef5" providerId="LiveId" clId="{CF1FAA12-072C-4ED5-BA76-0FFFAEFDB88A}" dt="2025-09-21T19:18:32.116" v="1713" actId="21"/>
          <ac:spMkLst>
            <pc:docMk/>
            <pc:sldMk cId="2561131082" sldId="275"/>
            <ac:spMk id="7" creationId="{00000000-0000-0000-0000-000000000000}"/>
          </ac:spMkLst>
        </pc:spChg>
        <pc:spChg chg="mod">
          <ac:chgData name="Zonghua Gu" userId="9a7e1853e1951ef5" providerId="LiveId" clId="{CF1FAA12-072C-4ED5-BA76-0FFFAEFDB88A}" dt="2025-09-21T19:18:30.236" v="1712" actId="21"/>
          <ac:spMkLst>
            <pc:docMk/>
            <pc:sldMk cId="2561131082" sldId="275"/>
            <ac:spMk id="14" creationId="{00000000-0000-0000-0000-000000000000}"/>
          </ac:spMkLst>
        </pc:spChg>
      </pc:sldChg>
      <pc:sldChg chg="addSp delSp modSp new mod">
        <pc:chgData name="Zonghua Gu" userId="9a7e1853e1951ef5" providerId="LiveId" clId="{CF1FAA12-072C-4ED5-BA76-0FFFAEFDB88A}" dt="2025-09-21T18:54:03.663" v="1002" actId="20577"/>
        <pc:sldMkLst>
          <pc:docMk/>
          <pc:sldMk cId="45044131" sldId="276"/>
        </pc:sldMkLst>
        <pc:spChg chg="del">
          <ac:chgData name="Zonghua Gu" userId="9a7e1853e1951ef5" providerId="LiveId" clId="{CF1FAA12-072C-4ED5-BA76-0FFFAEFDB88A}" dt="2025-09-21T18:27:56.385" v="521" actId="478"/>
          <ac:spMkLst>
            <pc:docMk/>
            <pc:sldMk cId="45044131" sldId="276"/>
            <ac:spMk id="2" creationId="{A2150704-5EA5-F682-8AE9-B8467A176444}"/>
          </ac:spMkLst>
        </pc:spChg>
        <pc:spChg chg="del">
          <ac:chgData name="Zonghua Gu" userId="9a7e1853e1951ef5" providerId="LiveId" clId="{CF1FAA12-072C-4ED5-BA76-0FFFAEFDB88A}" dt="2025-09-21T18:22:03.608" v="447"/>
          <ac:spMkLst>
            <pc:docMk/>
            <pc:sldMk cId="45044131" sldId="276"/>
            <ac:spMk id="4" creationId="{94D13C14-5655-8569-FE5E-2834C5BAA13B}"/>
          </ac:spMkLst>
        </pc:spChg>
        <pc:spChg chg="add mod">
          <ac:chgData name="Zonghua Gu" userId="9a7e1853e1951ef5" providerId="LiveId" clId="{CF1FAA12-072C-4ED5-BA76-0FFFAEFDB88A}" dt="2025-09-21T18:54:03.663" v="1002" actId="20577"/>
          <ac:spMkLst>
            <pc:docMk/>
            <pc:sldMk cId="45044131" sldId="276"/>
            <ac:spMk id="7" creationId="{82CEF9EB-49EB-B2D5-DAC8-544A858734B1}"/>
          </ac:spMkLst>
        </pc:spChg>
        <pc:spChg chg="add del">
          <ac:chgData name="Zonghua Gu" userId="9a7e1853e1951ef5" providerId="LiveId" clId="{CF1FAA12-072C-4ED5-BA76-0FFFAEFDB88A}" dt="2025-09-21T18:34:37.880" v="589" actId="22"/>
          <ac:spMkLst>
            <pc:docMk/>
            <pc:sldMk cId="45044131" sldId="276"/>
            <ac:spMk id="9" creationId="{54C2BE74-BF3A-2E95-A360-A946455CD57B}"/>
          </ac:spMkLst>
        </pc:spChg>
        <pc:spChg chg="add mod">
          <ac:chgData name="Zonghua Gu" userId="9a7e1853e1951ef5" providerId="LiveId" clId="{CF1FAA12-072C-4ED5-BA76-0FFFAEFDB88A}" dt="2025-09-21T18:34:51.638" v="611" actId="20577"/>
          <ac:spMkLst>
            <pc:docMk/>
            <pc:sldMk cId="45044131" sldId="276"/>
            <ac:spMk id="10" creationId="{A24DBF6A-3007-9C2E-516B-574051B498AE}"/>
          </ac:spMkLst>
        </pc:spChg>
        <pc:graphicFrameChg chg="add mod modGraphic">
          <ac:chgData name="Zonghua Gu" userId="9a7e1853e1951ef5" providerId="LiveId" clId="{CF1FAA12-072C-4ED5-BA76-0FFFAEFDB88A}" dt="2025-09-21T18:35:11.137" v="616" actId="1076"/>
          <ac:graphicFrameMkLst>
            <pc:docMk/>
            <pc:sldMk cId="45044131" sldId="276"/>
            <ac:graphicFrameMk id="5" creationId="{48900F47-8D64-65FC-459E-04047CE0E7CF}"/>
          </ac:graphicFrameMkLst>
        </pc:graphicFrameChg>
        <pc:graphicFrameChg chg="add del mod modGraphic">
          <ac:chgData name="Zonghua Gu" userId="9a7e1853e1951ef5" providerId="LiveId" clId="{CF1FAA12-072C-4ED5-BA76-0FFFAEFDB88A}" dt="2025-09-21T18:24:38.009" v="477" actId="478"/>
          <ac:graphicFrameMkLst>
            <pc:docMk/>
            <pc:sldMk cId="45044131" sldId="276"/>
            <ac:graphicFrameMk id="6" creationId="{B1916B98-878F-B92C-CBCE-AB6BB9766884}"/>
          </ac:graphicFrameMkLst>
        </pc:graphicFrameChg>
      </pc:sldChg>
      <pc:sldChg chg="modSp new del mod">
        <pc:chgData name="Zonghua Gu" userId="9a7e1853e1951ef5" providerId="LiveId" clId="{CF1FAA12-072C-4ED5-BA76-0FFFAEFDB88A}" dt="2025-09-21T18:34:25.435" v="587" actId="47"/>
        <pc:sldMkLst>
          <pc:docMk/>
          <pc:sldMk cId="605345689" sldId="277"/>
        </pc:sldMkLst>
        <pc:spChg chg="mod">
          <ac:chgData name="Zonghua Gu" userId="9a7e1853e1951ef5" providerId="LiveId" clId="{CF1FAA12-072C-4ED5-BA76-0FFFAEFDB88A}" dt="2025-09-21T18:34:09.397" v="575" actId="20577"/>
          <ac:spMkLst>
            <pc:docMk/>
            <pc:sldMk cId="605345689" sldId="277"/>
            <ac:spMk id="4" creationId="{0CB4234A-1CC8-106B-754A-FDFCFB0CFA9E}"/>
          </ac:spMkLst>
        </pc:spChg>
      </pc:sldChg>
      <pc:sldChg chg="addSp delSp modSp add mod addAnim delAnim">
        <pc:chgData name="Zonghua Gu" userId="9a7e1853e1951ef5" providerId="LiveId" clId="{CF1FAA12-072C-4ED5-BA76-0FFFAEFDB88A}" dt="2025-09-21T18:59:42.907" v="1230" actId="20577"/>
        <pc:sldMkLst>
          <pc:docMk/>
          <pc:sldMk cId="831866874" sldId="277"/>
        </pc:sldMkLst>
        <pc:spChg chg="mod">
          <ac:chgData name="Zonghua Gu" userId="9a7e1853e1951ef5" providerId="LiveId" clId="{CF1FAA12-072C-4ED5-BA76-0FFFAEFDB88A}" dt="2025-09-21T18:51:38.961" v="901" actId="20577"/>
          <ac:spMkLst>
            <pc:docMk/>
            <pc:sldMk cId="831866874" sldId="277"/>
            <ac:spMk id="2" creationId="{0DEEF352-897B-A6C1-C4BB-F38174DC27FB}"/>
          </ac:spMkLst>
        </pc:spChg>
        <pc:spChg chg="mod">
          <ac:chgData name="Zonghua Gu" userId="9a7e1853e1951ef5" providerId="LiveId" clId="{CF1FAA12-072C-4ED5-BA76-0FFFAEFDB88A}" dt="2025-09-21T18:54:51.007" v="1006" actId="20577"/>
          <ac:spMkLst>
            <pc:docMk/>
            <pc:sldMk cId="831866874" sldId="277"/>
            <ac:spMk id="5" creationId="{44997A61-5705-1D7B-A434-1D7CF5D089E4}"/>
          </ac:spMkLst>
        </pc:spChg>
        <pc:spChg chg="add mod">
          <ac:chgData name="Zonghua Gu" userId="9a7e1853e1951ef5" providerId="LiveId" clId="{CF1FAA12-072C-4ED5-BA76-0FFFAEFDB88A}" dt="2025-09-21T18:59:35.907" v="1227" actId="20577"/>
          <ac:spMkLst>
            <pc:docMk/>
            <pc:sldMk cId="831866874" sldId="277"/>
            <ac:spMk id="6" creationId="{E7734E33-14F6-8B11-E461-A9D8453483A3}"/>
          </ac:spMkLst>
        </pc:spChg>
        <pc:spChg chg="add mod">
          <ac:chgData name="Zonghua Gu" userId="9a7e1853e1951ef5" providerId="LiveId" clId="{CF1FAA12-072C-4ED5-BA76-0FFFAEFDB88A}" dt="2025-09-21T18:56:17.768" v="1066" actId="20577"/>
          <ac:spMkLst>
            <pc:docMk/>
            <pc:sldMk cId="831866874" sldId="277"/>
            <ac:spMk id="7" creationId="{4A9545C3-0A7C-8F1C-0A5E-BDEBE4931DE7}"/>
          </ac:spMkLst>
        </pc:spChg>
        <pc:spChg chg="del">
          <ac:chgData name="Zonghua Gu" userId="9a7e1853e1951ef5" providerId="LiveId" clId="{CF1FAA12-072C-4ED5-BA76-0FFFAEFDB88A}" dt="2025-09-21T18:40:42.143" v="637" actId="478"/>
          <ac:spMkLst>
            <pc:docMk/>
            <pc:sldMk cId="831866874" sldId="277"/>
            <ac:spMk id="9" creationId="{B4A06D30-FA63-254D-805A-B7FED940E821}"/>
          </ac:spMkLst>
        </pc:spChg>
        <pc:spChg chg="add mod">
          <ac:chgData name="Zonghua Gu" userId="9a7e1853e1951ef5" providerId="LiveId" clId="{CF1FAA12-072C-4ED5-BA76-0FFFAEFDB88A}" dt="2025-09-21T18:59:38.590" v="1228" actId="20577"/>
          <ac:spMkLst>
            <pc:docMk/>
            <pc:sldMk cId="831866874" sldId="277"/>
            <ac:spMk id="10" creationId="{6A0B167A-847C-BE0D-AD59-13AE06E98AF8}"/>
          </ac:spMkLst>
        </pc:spChg>
        <pc:spChg chg="add mod">
          <ac:chgData name="Zonghua Gu" userId="9a7e1853e1951ef5" providerId="LiveId" clId="{CF1FAA12-072C-4ED5-BA76-0FFFAEFDB88A}" dt="2025-09-21T18:59:42.907" v="1230" actId="20577"/>
          <ac:spMkLst>
            <pc:docMk/>
            <pc:sldMk cId="831866874" sldId="277"/>
            <ac:spMk id="11" creationId="{A40D0424-D278-5C68-B76D-B3370F68FE7D}"/>
          </ac:spMkLst>
        </pc:spChg>
        <pc:graphicFrameChg chg="del mod modGraphic">
          <ac:chgData name="Zonghua Gu" userId="9a7e1853e1951ef5" providerId="LiveId" clId="{CF1FAA12-072C-4ED5-BA76-0FFFAEFDB88A}" dt="2025-09-21T18:45:46.302" v="738" actId="478"/>
          <ac:graphicFrameMkLst>
            <pc:docMk/>
            <pc:sldMk cId="831866874" sldId="277"/>
            <ac:graphicFrameMk id="4" creationId="{A7DEA7E5-BF53-0F2E-2AB3-47C45C4DD287}"/>
          </ac:graphicFrameMkLst>
        </pc:graphicFrameChg>
        <pc:picChg chg="del">
          <ac:chgData name="Zonghua Gu" userId="9a7e1853e1951ef5" providerId="LiveId" clId="{CF1FAA12-072C-4ED5-BA76-0FFFAEFDB88A}" dt="2025-09-21T18:40:42.143" v="637" actId="478"/>
          <ac:picMkLst>
            <pc:docMk/>
            <pc:sldMk cId="831866874" sldId="277"/>
            <ac:picMk id="8" creationId="{80F4227B-2B75-A20C-6817-B45799182D1D}"/>
          </ac:picMkLst>
        </pc:picChg>
      </pc:sldChg>
      <pc:sldChg chg="modSp new mod modAnim modNotes modNotesTx">
        <pc:chgData name="Zonghua Gu" userId="9a7e1853e1951ef5" providerId="LiveId" clId="{CF1FAA12-072C-4ED5-BA76-0FFFAEFDB88A}" dt="2025-09-21T19:05:22.015" v="1372"/>
        <pc:sldMkLst>
          <pc:docMk/>
          <pc:sldMk cId="2464459979" sldId="278"/>
        </pc:sldMkLst>
        <pc:spChg chg="mod">
          <ac:chgData name="Zonghua Gu" userId="9a7e1853e1951ef5" providerId="LiveId" clId="{CF1FAA12-072C-4ED5-BA76-0FFFAEFDB88A}" dt="2025-09-21T18:56:32.010" v="1071" actId="20577"/>
          <ac:spMkLst>
            <pc:docMk/>
            <pc:sldMk cId="2464459979" sldId="278"/>
            <ac:spMk id="2" creationId="{D6979F69-849B-B539-A65C-913A183CA49B}"/>
          </ac:spMkLst>
        </pc:spChg>
        <pc:spChg chg="mod">
          <ac:chgData name="Zonghua Gu" userId="9a7e1853e1951ef5" providerId="LiveId" clId="{CF1FAA12-072C-4ED5-BA76-0FFFAEFDB88A}" dt="2025-09-21T19:03:35.109" v="1370" actId="207"/>
          <ac:spMkLst>
            <pc:docMk/>
            <pc:sldMk cId="2464459979" sldId="278"/>
            <ac:spMk id="4" creationId="{D6AF2571-8504-EBAC-5FF2-F032D20EFA36}"/>
          </ac:spMkLst>
        </pc:spChg>
      </pc:sldChg>
      <pc:sldChg chg="modSp new mod modNotesTx">
        <pc:chgData name="Zonghua Gu" userId="9a7e1853e1951ef5" providerId="LiveId" clId="{CF1FAA12-072C-4ED5-BA76-0FFFAEFDB88A}" dt="2025-09-21T19:15:10.795" v="1680" actId="20577"/>
        <pc:sldMkLst>
          <pc:docMk/>
          <pc:sldMk cId="4128704563" sldId="279"/>
        </pc:sldMkLst>
        <pc:spChg chg="mod">
          <ac:chgData name="Zonghua Gu" userId="9a7e1853e1951ef5" providerId="LiveId" clId="{CF1FAA12-072C-4ED5-BA76-0FFFAEFDB88A}" dt="2025-09-21T19:08:27.619" v="1380" actId="20577"/>
          <ac:spMkLst>
            <pc:docMk/>
            <pc:sldMk cId="4128704563" sldId="279"/>
            <ac:spMk id="2" creationId="{9ADBC4B7-4C1E-80D5-A5A4-63C2791461CB}"/>
          </ac:spMkLst>
        </pc:spChg>
        <pc:spChg chg="mod">
          <ac:chgData name="Zonghua Gu" userId="9a7e1853e1951ef5" providerId="LiveId" clId="{CF1FAA12-072C-4ED5-BA76-0FFFAEFDB88A}" dt="2025-09-21T19:14:09.828" v="1553" actId="20577"/>
          <ac:spMkLst>
            <pc:docMk/>
            <pc:sldMk cId="4128704563" sldId="279"/>
            <ac:spMk id="4" creationId="{C9D707D4-F1E6-C541-2401-C54ADC73E257}"/>
          </ac:spMkLst>
        </pc:spChg>
      </pc:sldChg>
      <pc:sldChg chg="modSp new mod">
        <pc:chgData name="Zonghua Gu" userId="9a7e1853e1951ef5" providerId="LiveId" clId="{CF1FAA12-072C-4ED5-BA76-0FFFAEFDB88A}" dt="2025-09-21T19:18:03.585" v="1711" actId="313"/>
        <pc:sldMkLst>
          <pc:docMk/>
          <pc:sldMk cId="2087832571" sldId="280"/>
        </pc:sldMkLst>
        <pc:spChg chg="mod">
          <ac:chgData name="Zonghua Gu" userId="9a7e1853e1951ef5" providerId="LiveId" clId="{CF1FAA12-072C-4ED5-BA76-0FFFAEFDB88A}" dt="2025-09-21T19:18:00.501" v="1707" actId="20577"/>
          <ac:spMkLst>
            <pc:docMk/>
            <pc:sldMk cId="2087832571" sldId="280"/>
            <ac:spMk id="2" creationId="{4BBAED90-AD14-33E4-CEB5-B22562F5C162}"/>
          </ac:spMkLst>
        </pc:spChg>
        <pc:spChg chg="mod">
          <ac:chgData name="Zonghua Gu" userId="9a7e1853e1951ef5" providerId="LiveId" clId="{CF1FAA12-072C-4ED5-BA76-0FFFAEFDB88A}" dt="2025-09-21T19:18:03.585" v="1711" actId="313"/>
          <ac:spMkLst>
            <pc:docMk/>
            <pc:sldMk cId="2087832571" sldId="280"/>
            <ac:spMk id="4" creationId="{9616546C-A4C9-D3B5-7FA3-9764F88CAA4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4F56A7-3CDE-194F-B9AF-D598FBBF1989}" type="datetimeFigureOut">
              <a:rPr lang="en-US" smtClean="0"/>
              <a:pPr/>
              <a:t>9/21/2025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E1097CB-F954-3545-B5D0-357D0C1748E3}" type="slidenum">
              <a:rPr lang="en-US" smtClean="0"/>
              <a:pPr/>
              <a:t>‹#›</a:t>
            </a:fld>
            <a:endParaRPr lang="en-US"/>
          </a:p>
        </p:txBody>
      </p:sp>
    </p:spTree>
    <p:extLst>
      <p:ext uri="{BB962C8B-B14F-4D97-AF65-F5344CB8AC3E}">
        <p14:creationId xmlns:p14="http://schemas.microsoft.com/office/powerpoint/2010/main" val="31766406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52AD58-60CE-E948-9CBA-0BD7030FC28E}" type="datetimeFigureOut">
              <a:rPr lang="en-US" smtClean="0"/>
              <a:pPr/>
              <a:t>9/21/2025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24DF53-3DD3-9F45-9E7E-472B96F1AB81}" type="slidenum">
              <a:rPr lang="en-US" smtClean="0"/>
              <a:pPr/>
              <a:t>‹#›</a:t>
            </a:fld>
            <a:endParaRPr lang="en-US"/>
          </a:p>
        </p:txBody>
      </p:sp>
    </p:spTree>
    <p:extLst>
      <p:ext uri="{BB962C8B-B14F-4D97-AF65-F5344CB8AC3E}">
        <p14:creationId xmlns:p14="http://schemas.microsoft.com/office/powerpoint/2010/main" val="168176388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Spaghetti_code"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commons.wikimedia.org/wiki/File:Spagetti_code_structural_graphic.GIF"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iitd-plos.github.io/col718/ref/arm-instructionset.pdf" TargetMode="External"/><Relationship Id="rId3" Type="http://schemas.openxmlformats.org/officeDocument/2006/relationships/hyperlink" Target="https://azeria-labs.com/memory-instructions-load-and-store-part-4/" TargetMode="External"/><Relationship Id="rId7" Type="http://schemas.openxmlformats.org/officeDocument/2006/relationships/hyperlink" Target="https://duetorun.com/blog/20230606/arm-ldr/"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ackoverflow.com/questions/62563750/ldr-and-equ-in-arm-assembly" TargetMode="External"/><Relationship Id="rId5" Type="http://schemas.openxmlformats.org/officeDocument/2006/relationships/hyperlink" Target="https://developer.arm.com/documentation/ddi0406/c/Application-Level-Architecture/Instruction-Details/Alphabetical-list-of-instructions/LDR--immediate--ARM-" TargetMode="External"/><Relationship Id="rId10" Type="http://schemas.openxmlformats.org/officeDocument/2006/relationships/hyperlink" Target="https://www.reddit.com/r/asm/comments/x6icyg/arm_difference_between_ldr_and_str/" TargetMode="External"/><Relationship Id="rId4" Type="http://schemas.openxmlformats.org/officeDocument/2006/relationships/hyperlink" Target="https://developer.arm.com/documentation/dui0041/latest/Babbfdih" TargetMode="External"/><Relationship Id="rId9" Type="http://schemas.openxmlformats.org/officeDocument/2006/relationships/hyperlink" Target="https://www.youtube.com/watch?v=fJcdt7WMQC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hlinkClick r:id="rId3"/>
              </a:rPr>
              <a:t>https://en.wikipedia.org/wiki/Spaghetti_code</a:t>
            </a: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a:hlinkClick r:id="rId4"/>
              </a:rPr>
              <a:t>https://commons.wikimedia.org/wiki/File:Spagetti_code_structural_graphic.GIF</a:t>
            </a:r>
            <a:endParaRPr lang="en-US" sz="1200"/>
          </a:p>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4</a:t>
            </a:fld>
            <a:endParaRPr lang="en-US"/>
          </a:p>
        </p:txBody>
      </p:sp>
    </p:spTree>
    <p:extLst>
      <p:ext uri="{BB962C8B-B14F-4D97-AF65-F5344CB8AC3E}">
        <p14:creationId xmlns:p14="http://schemas.microsoft.com/office/powerpoint/2010/main" val="2864529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LDR r0, =0xAAAAAAAA: Load the input data into r0.</a:t>
            </a:r>
          </a:p>
          <a:p>
            <a:r>
              <a:rPr lang="en-US" sz="1200" b="0" i="0" kern="1200" dirty="0">
                <a:solidFill>
                  <a:schemeClr val="tx1"/>
                </a:solidFill>
                <a:effectLst/>
                <a:latin typeface="+mn-lt"/>
                <a:ea typeface="+mn-ea"/>
                <a:cs typeface="+mn-cs"/>
              </a:rPr>
              <a:t>MOV r1, r0, LSR #31: Initialize r1 with the most significant bit of r0.</a:t>
            </a:r>
          </a:p>
          <a:p>
            <a:r>
              <a:rPr lang="en-US" sz="1200" b="0" i="0" kern="1200" dirty="0">
                <a:solidFill>
                  <a:schemeClr val="tx1"/>
                </a:solidFill>
                <a:effectLst/>
                <a:latin typeface="+mn-lt"/>
                <a:ea typeface="+mn-ea"/>
                <a:cs typeface="+mn-cs"/>
              </a:rPr>
              <a:t>MOVS r0, r0, LSL #2: Logical shift left r0 by 2 bits and update the carry flag.</a:t>
            </a:r>
          </a:p>
          <a:p>
            <a:r>
              <a:rPr lang="en-US" sz="1200" b="0" i="0" kern="1200" dirty="0">
                <a:solidFill>
                  <a:schemeClr val="tx1"/>
                </a:solidFill>
                <a:effectLst/>
                <a:latin typeface="+mn-lt"/>
                <a:ea typeface="+mn-ea"/>
                <a:cs typeface="+mn-cs"/>
              </a:rPr>
              <a:t>ADC r1, r1, r0, LSR #31: Add with carry the count in r1 and the current bit from r0.</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BNE loop: The loop ends when the result is zero (Zero flag set).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18</a:t>
            </a:fld>
            <a:endParaRPr lang="en-US"/>
          </a:p>
        </p:txBody>
      </p:sp>
    </p:spTree>
    <p:extLst>
      <p:ext uri="{BB962C8B-B14F-4D97-AF65-F5344CB8AC3E}">
        <p14:creationId xmlns:p14="http://schemas.microsoft.com/office/powerpoint/2010/main" val="347778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B45CE-72A8-69CA-1053-BD25B5C874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E754E7-AC7F-282B-6A09-6A78497E49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C19DFB-F947-8A6F-05FE-D85301EA3DBA}"/>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LDR r0, =0xAAAAAAAA: Load the input data into r0.</a:t>
            </a:r>
          </a:p>
          <a:p>
            <a:r>
              <a:rPr lang="en-US" sz="1200" b="0" i="0" kern="1200" dirty="0">
                <a:solidFill>
                  <a:schemeClr val="tx1"/>
                </a:solidFill>
                <a:effectLst/>
                <a:latin typeface="+mn-lt"/>
                <a:ea typeface="+mn-ea"/>
                <a:cs typeface="+mn-cs"/>
              </a:rPr>
              <a:t>MOV r1, r0, LSR #31: Initialize r1 with the most significant bit of r0.</a:t>
            </a:r>
          </a:p>
          <a:p>
            <a:r>
              <a:rPr lang="en-US" sz="1200" b="0" i="0" kern="1200" dirty="0">
                <a:solidFill>
                  <a:schemeClr val="tx1"/>
                </a:solidFill>
                <a:effectLst/>
                <a:latin typeface="+mn-lt"/>
                <a:ea typeface="+mn-ea"/>
                <a:cs typeface="+mn-cs"/>
              </a:rPr>
              <a:t>MOVS r0, r0, LSL #2: Logical shift left r0 by 2 bits and update the carry flag.</a:t>
            </a:r>
          </a:p>
          <a:p>
            <a:r>
              <a:rPr lang="en-US" sz="1200" b="0" i="0" kern="1200" dirty="0">
                <a:solidFill>
                  <a:schemeClr val="tx1"/>
                </a:solidFill>
                <a:effectLst/>
                <a:latin typeface="+mn-lt"/>
                <a:ea typeface="+mn-ea"/>
                <a:cs typeface="+mn-cs"/>
              </a:rPr>
              <a:t>ADC r1, r1, r0, LSR #31: Add with carry the count in r1 and the current bit from r0.</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BNE loop: The loop ends when the result is zero (Zero flag set).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A2120A48-1D46-9E7B-14F5-89959B867D34}"/>
              </a:ext>
            </a:extLst>
          </p:cNvPr>
          <p:cNvSpPr>
            <a:spLocks noGrp="1"/>
          </p:cNvSpPr>
          <p:nvPr>
            <p:ph type="sldNum" sz="quarter" idx="5"/>
          </p:nvPr>
        </p:nvSpPr>
        <p:spPr/>
        <p:txBody>
          <a:bodyPr/>
          <a:lstStyle/>
          <a:p>
            <a:fld id="{D624DF53-3DD3-9F45-9E7E-472B96F1AB81}" type="slidenum">
              <a:rPr lang="en-US" smtClean="0"/>
              <a:pPr/>
              <a:t>21</a:t>
            </a:fld>
            <a:endParaRPr lang="en-US"/>
          </a:p>
        </p:txBody>
      </p:sp>
    </p:spTree>
    <p:extLst>
      <p:ext uri="{BB962C8B-B14F-4D97-AF65-F5344CB8AC3E}">
        <p14:creationId xmlns:p14="http://schemas.microsoft.com/office/powerpoint/2010/main" val="80102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No, you cannot simply replace </a:t>
            </a:r>
            <a:r>
              <a:rPr lang="en-US" sz="1200" kern="1200" dirty="0">
                <a:solidFill>
                  <a:schemeClr val="tx1"/>
                </a:solidFill>
                <a:latin typeface="+mn-lt"/>
                <a:ea typeface="+mn-ea"/>
                <a:cs typeface="+mn-cs"/>
              </a:rPr>
              <a:t>MOVS r0, r0, LSL #1</a:t>
            </a:r>
            <a:r>
              <a:rPr lang="en-US" dirty="0"/>
              <a:t> with </a:t>
            </a:r>
            <a:r>
              <a:rPr lang="en-US" sz="1200" kern="1200" dirty="0">
                <a:solidFill>
                  <a:schemeClr val="tx1"/>
                </a:solidFill>
                <a:latin typeface="+mn-lt"/>
                <a:ea typeface="+mn-ea"/>
                <a:cs typeface="+mn-cs"/>
              </a:rPr>
              <a:t>MOV r0, r0, LSL #1</a:t>
            </a:r>
            <a:r>
              <a:rPr lang="en-US" dirty="0"/>
              <a:t> if you want to use the carry flag for bit counting, because:</a:t>
            </a:r>
          </a:p>
          <a:p>
            <a:r>
              <a:rPr lang="en-US" sz="1200" kern="1200" dirty="0">
                <a:solidFill>
                  <a:schemeClr val="tx1"/>
                </a:solidFill>
                <a:latin typeface="+mn-lt"/>
                <a:ea typeface="+mn-ea"/>
                <a:cs typeface="+mn-cs"/>
              </a:rPr>
              <a:t>MOVS</a:t>
            </a:r>
            <a:r>
              <a:rPr lang="en-US" dirty="0"/>
              <a:t> shifts and </a:t>
            </a:r>
            <a:r>
              <a:rPr lang="en-US" b="1" dirty="0"/>
              <a:t>updates the condition flags</a:t>
            </a:r>
            <a:r>
              <a:rPr lang="en-US" dirty="0"/>
              <a:t>, including the carry flag (which captures the leftmost bit shifted out).</a:t>
            </a:r>
          </a:p>
          <a:p>
            <a:r>
              <a:rPr lang="en-US" sz="1200" kern="1200" dirty="0">
                <a:solidFill>
                  <a:schemeClr val="tx1"/>
                </a:solidFill>
                <a:latin typeface="+mn-lt"/>
                <a:ea typeface="+mn-ea"/>
                <a:cs typeface="+mn-cs"/>
              </a:rPr>
              <a:t>MOV</a:t>
            </a:r>
            <a:r>
              <a:rPr lang="en-US" dirty="0"/>
              <a:t> just copies/moves the value without updating any status flags (Carry, Zero, Negative, etc.).</a:t>
            </a:r>
          </a:p>
          <a:p>
            <a:r>
              <a:rPr lang="en-US" dirty="0"/>
              <a:t>Without status flag updates, the carry flag won't track the bit shifted out, so the later </a:t>
            </a:r>
            <a:r>
              <a:rPr lang="en-US" sz="1200" kern="1200" dirty="0">
                <a:solidFill>
                  <a:schemeClr val="tx1"/>
                </a:solidFill>
                <a:latin typeface="+mn-lt"/>
                <a:ea typeface="+mn-ea"/>
                <a:cs typeface="+mn-cs"/>
              </a:rPr>
              <a:t>ADC</a:t>
            </a:r>
            <a:r>
              <a:rPr lang="en-US" dirty="0"/>
              <a:t> instruction would not add the correct carry bit.</a:t>
            </a:r>
          </a:p>
          <a:p>
            <a:r>
              <a:rPr lang="en-US" dirty="0"/>
              <a:t>Thus, for counting bits by carry from shifts, </a:t>
            </a:r>
            <a:r>
              <a:rPr lang="en-US" sz="1200" kern="1200" dirty="0">
                <a:solidFill>
                  <a:schemeClr val="tx1"/>
                </a:solidFill>
                <a:latin typeface="+mn-lt"/>
                <a:ea typeface="+mn-ea"/>
                <a:cs typeface="+mn-cs"/>
              </a:rPr>
              <a:t>MOVS</a:t>
            </a:r>
            <a:r>
              <a:rPr lang="en-US" dirty="0"/>
              <a:t> is required to update the carry flag each time shifting left.</a:t>
            </a:r>
          </a:p>
          <a:p>
            <a:r>
              <a:rPr lang="en-US" dirty="0"/>
              <a:t>The plain </a:t>
            </a:r>
            <a:r>
              <a:rPr lang="en-US" sz="1200" kern="1200" dirty="0">
                <a:solidFill>
                  <a:schemeClr val="tx1"/>
                </a:solidFill>
                <a:latin typeface="+mn-lt"/>
                <a:ea typeface="+mn-ea"/>
                <a:cs typeface="+mn-cs"/>
              </a:rPr>
              <a:t>MOV</a:t>
            </a:r>
            <a:r>
              <a:rPr lang="en-US" dirty="0"/>
              <a:t> can only move data without affecting flags and is insufficient for this purpose.</a:t>
            </a:r>
          </a:p>
          <a:p>
            <a:endParaRPr lang="en-US" dirty="0"/>
          </a:p>
          <a:p>
            <a:r>
              <a:rPr lang="en-US" dirty="0"/>
              <a:t>No, you cannot replace </a:t>
            </a:r>
            <a:r>
              <a:rPr lang="en-US" sz="1200" kern="1200" dirty="0">
                <a:solidFill>
                  <a:schemeClr val="tx1"/>
                </a:solidFill>
                <a:latin typeface="+mn-lt"/>
                <a:ea typeface="+mn-ea"/>
                <a:cs typeface="+mn-cs"/>
              </a:rPr>
              <a:t>ADC r2, r2, #0</a:t>
            </a:r>
            <a:r>
              <a:rPr lang="en-US" dirty="0"/>
              <a:t> with </a:t>
            </a:r>
            <a:r>
              <a:rPr lang="en-US" sz="1200" kern="1200" dirty="0">
                <a:solidFill>
                  <a:schemeClr val="tx1"/>
                </a:solidFill>
                <a:latin typeface="+mn-lt"/>
                <a:ea typeface="+mn-ea"/>
                <a:cs typeface="+mn-cs"/>
              </a:rPr>
              <a:t>ADD r2, r2, #0</a:t>
            </a:r>
            <a:r>
              <a:rPr lang="en-US" dirty="0"/>
              <a:t> if you want to add the carry bit from the previous operation.</a:t>
            </a:r>
          </a:p>
          <a:p>
            <a:r>
              <a:rPr lang="en-US" b="1" dirty="0"/>
              <a:t>Why?</a:t>
            </a:r>
          </a:p>
          <a:p>
            <a:r>
              <a:rPr lang="en-US" sz="1200" kern="1200" dirty="0">
                <a:solidFill>
                  <a:schemeClr val="tx1"/>
                </a:solidFill>
                <a:latin typeface="+mn-lt"/>
                <a:ea typeface="+mn-ea"/>
                <a:cs typeface="+mn-cs"/>
              </a:rPr>
              <a:t>ADC</a:t>
            </a:r>
            <a:r>
              <a:rPr lang="en-US" dirty="0"/>
              <a:t> (Add with Carry) adds two operands </a:t>
            </a:r>
            <a:r>
              <a:rPr lang="en-US" b="1" dirty="0"/>
              <a:t>plus</a:t>
            </a:r>
            <a:r>
              <a:rPr lang="en-US" dirty="0"/>
              <a:t> the </a:t>
            </a:r>
            <a:r>
              <a:rPr lang="en-US" b="1" dirty="0"/>
              <a:t>carry flag</a:t>
            </a:r>
            <a:r>
              <a:rPr lang="en-US" dirty="0"/>
              <a:t>.</a:t>
            </a:r>
          </a:p>
          <a:p>
            <a:r>
              <a:rPr lang="en-US" sz="1200" kern="1200" dirty="0">
                <a:solidFill>
                  <a:schemeClr val="tx1"/>
                </a:solidFill>
                <a:latin typeface="+mn-lt"/>
                <a:ea typeface="+mn-ea"/>
                <a:cs typeface="+mn-cs"/>
              </a:rPr>
              <a:t>ADD</a:t>
            </a:r>
            <a:r>
              <a:rPr lang="en-US" dirty="0"/>
              <a:t> only adds the two operands without considering the carry flag.</a:t>
            </a:r>
          </a:p>
          <a:p>
            <a:r>
              <a:rPr lang="en-US" dirty="0"/>
              <a:t>Since the bit count relies on the carry flag (set by the previous </a:t>
            </a:r>
            <a:r>
              <a:rPr lang="en-US" sz="1200" kern="1200" dirty="0">
                <a:solidFill>
                  <a:schemeClr val="tx1"/>
                </a:solidFill>
                <a:latin typeface="+mn-lt"/>
                <a:ea typeface="+mn-ea"/>
                <a:cs typeface="+mn-cs"/>
              </a:rPr>
              <a:t>MOVS</a:t>
            </a:r>
            <a:r>
              <a:rPr lang="en-US" dirty="0"/>
              <a:t> shift left), replacing </a:t>
            </a:r>
            <a:r>
              <a:rPr lang="en-US" sz="1200" kern="1200" dirty="0">
                <a:solidFill>
                  <a:schemeClr val="tx1"/>
                </a:solidFill>
                <a:latin typeface="+mn-lt"/>
                <a:ea typeface="+mn-ea"/>
                <a:cs typeface="+mn-cs"/>
              </a:rPr>
              <a:t>ADC</a:t>
            </a:r>
            <a:r>
              <a:rPr lang="en-US" dirty="0"/>
              <a:t> with </a:t>
            </a:r>
            <a:r>
              <a:rPr lang="en-US" sz="1200" kern="1200" dirty="0">
                <a:solidFill>
                  <a:schemeClr val="tx1"/>
                </a:solidFill>
                <a:latin typeface="+mn-lt"/>
                <a:ea typeface="+mn-ea"/>
                <a:cs typeface="+mn-cs"/>
              </a:rPr>
              <a:t>ADD</a:t>
            </a:r>
            <a:r>
              <a:rPr lang="en-US" dirty="0"/>
              <a:t> would </a:t>
            </a:r>
            <a:r>
              <a:rPr lang="en-US" b="1" dirty="0"/>
              <a:t>ignore the carry bit</a:t>
            </a:r>
            <a:r>
              <a:rPr lang="en-US" dirty="0"/>
              <a:t>, causing incorrect counting.</a:t>
            </a:r>
          </a:p>
          <a:p>
            <a:r>
              <a:rPr lang="en-US" dirty="0"/>
              <a:t>In </a:t>
            </a:r>
            <a:r>
              <a:rPr lang="en-US" sz="1200" kern="1200" dirty="0">
                <a:solidFill>
                  <a:schemeClr val="tx1"/>
                </a:solidFill>
                <a:latin typeface="+mn-lt"/>
                <a:ea typeface="+mn-ea"/>
                <a:cs typeface="+mn-cs"/>
              </a:rPr>
              <a:t>ADC r2, r2, #0</a:t>
            </a:r>
            <a:r>
              <a:rPr lang="en-US" dirty="0"/>
              <a:t>, the immediate </a:t>
            </a:r>
            <a:r>
              <a:rPr lang="en-US" sz="1200" kern="1200" dirty="0">
                <a:solidFill>
                  <a:schemeClr val="tx1"/>
                </a:solidFill>
                <a:latin typeface="+mn-lt"/>
                <a:ea typeface="+mn-ea"/>
                <a:cs typeface="+mn-cs"/>
              </a:rPr>
              <a:t>#0</a:t>
            </a:r>
            <a:r>
              <a:rPr lang="en-US" dirty="0"/>
              <a:t> means the register r2 plus 0 plus carry are summed, effectively adding carry to r2.</a:t>
            </a:r>
          </a:p>
          <a:p>
            <a:r>
              <a:rPr lang="en-US" dirty="0"/>
              <a:t>Using </a:t>
            </a:r>
            <a:r>
              <a:rPr lang="en-US" sz="1200" kern="1200" dirty="0">
                <a:solidFill>
                  <a:schemeClr val="tx1"/>
                </a:solidFill>
                <a:latin typeface="+mn-lt"/>
                <a:ea typeface="+mn-ea"/>
                <a:cs typeface="+mn-cs"/>
              </a:rPr>
              <a:t>ADD r2, r2, #0</a:t>
            </a:r>
            <a:r>
              <a:rPr lang="en-US" dirty="0"/>
              <a:t> adds zero and ignores carry, so no bit would be counted from the carry.</a:t>
            </a:r>
          </a:p>
          <a:p>
            <a:r>
              <a:rPr lang="en-US" dirty="0"/>
              <a:t>Hence, keep using </a:t>
            </a:r>
            <a:r>
              <a:rPr lang="en-US" sz="1200" kern="1200" dirty="0">
                <a:solidFill>
                  <a:schemeClr val="tx1"/>
                </a:solidFill>
                <a:latin typeface="+mn-lt"/>
                <a:ea typeface="+mn-ea"/>
                <a:cs typeface="+mn-cs"/>
              </a:rPr>
              <a:t>ADC</a:t>
            </a:r>
            <a:r>
              <a:rPr lang="en-US" dirty="0"/>
              <a:t> to accumulate the bits from the carry flag properly.</a:t>
            </a:r>
          </a:p>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22</a:t>
            </a:fld>
            <a:endParaRPr lang="en-US"/>
          </a:p>
        </p:txBody>
      </p:sp>
    </p:spTree>
    <p:extLst>
      <p:ext uri="{BB962C8B-B14F-4D97-AF65-F5344CB8AC3E}">
        <p14:creationId xmlns:p14="http://schemas.microsoft.com/office/powerpoint/2010/main" val="3848920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The ARM assembly instruction</a:t>
            </a:r>
          </a:p>
          <a:p>
            <a:r>
              <a:rPr lang="en-US" sz="1200" kern="1200" dirty="0">
                <a:solidFill>
                  <a:schemeClr val="tx1"/>
                </a:solidFill>
                <a:latin typeface="+mn-lt"/>
                <a:ea typeface="+mn-ea"/>
                <a:cs typeface="+mn-cs"/>
              </a:rPr>
              <a:t>text</a:t>
            </a:r>
          </a:p>
          <a:p>
            <a:r>
              <a:rPr lang="en-US" sz="1200" kern="1200" dirty="0">
                <a:solidFill>
                  <a:schemeClr val="tx1"/>
                </a:solidFill>
                <a:effectLst/>
                <a:latin typeface="+mn-lt"/>
                <a:ea typeface="+mn-ea"/>
                <a:cs typeface="+mn-cs"/>
              </a:rPr>
              <a:t>LDR r5, [r4, r2, LSL #2]</a:t>
            </a:r>
          </a:p>
          <a:p>
            <a:r>
              <a:rPr lang="en-US" dirty="0"/>
              <a:t>means the following:</a:t>
            </a:r>
          </a:p>
          <a:p>
            <a:r>
              <a:rPr lang="en-US" dirty="0"/>
              <a:t>LDR (Load Register) loads a 32-bit word from memory into the register r5.</a:t>
            </a:r>
          </a:p>
          <a:p>
            <a:r>
              <a:rPr lang="en-US" dirty="0"/>
              <a:t>The memory address it loads from is computed as the sum of the value in register r4 plus the value in register r2 shifted left by 2 bits.</a:t>
            </a:r>
          </a:p>
          <a:p>
            <a:r>
              <a:rPr lang="en-US" dirty="0"/>
              <a:t>The "LSL #2" is a logical shift left by 2 bits, which is equivalent to multiplying r2 by 4.</a:t>
            </a:r>
          </a:p>
          <a:p>
            <a:r>
              <a:rPr lang="en-US" dirty="0"/>
              <a:t>Since ARM usually addresses memory in bytes and each array element (like an integer) is usually 4 bytes, shifting the index by 2 adjusts for byte addressing versus word indexing.</a:t>
            </a:r>
          </a:p>
          <a:p>
            <a:r>
              <a:rPr lang="en-US" dirty="0"/>
              <a:t>This allows accessing the memory element at array base address stored in r4 plus an offset equal to the element index (r2) times 4 bytes.</a:t>
            </a:r>
          </a:p>
          <a:p>
            <a:r>
              <a:rPr lang="en-US" dirty="0"/>
              <a:t>In short, it loads into r5 the value of the element located at index r2 in an integer array whose base address is in r4.</a:t>
            </a:r>
          </a:p>
          <a:p>
            <a:r>
              <a:rPr lang="en-US" dirty="0"/>
              <a:t>This is commonly used to read array elements in ARM assembly efficiently by using scaled offsets in the load instruction.</a:t>
            </a:r>
          </a:p>
          <a:p>
            <a:endParaRPr lang="en-US" dirty="0">
              <a:hlinkClick r:id="rId3"/>
            </a:endParaRPr>
          </a:p>
          <a:p>
            <a:r>
              <a:rPr lang="en-US" dirty="0">
                <a:hlinkClick r:id="rId3"/>
              </a:rPr>
              <a:t>azeria-labs+1</a:t>
            </a:r>
            <a:endParaRPr lang="en-US" dirty="0"/>
          </a:p>
          <a:p>
            <a:r>
              <a:rPr lang="en-US" dirty="0">
                <a:hlinkClick r:id="rId4"/>
              </a:rPr>
              <a:t>https://developer.arm.com/documentation/dui0041/latest/Babbfdih</a:t>
            </a:r>
            <a:endParaRPr lang="en-US" dirty="0"/>
          </a:p>
          <a:p>
            <a:r>
              <a:rPr lang="en-US" dirty="0">
                <a:hlinkClick r:id="rId5"/>
              </a:rPr>
              <a:t>https://developer.arm.com/documentation/ddi0406/c/Application-Level-Architecture/Instruction-Details/Alphabetical-list-of-instructions/LDR--immediate--ARM-</a:t>
            </a:r>
            <a:endParaRPr lang="en-US" dirty="0"/>
          </a:p>
          <a:p>
            <a:r>
              <a:rPr lang="en-US" dirty="0">
                <a:hlinkClick r:id="rId3"/>
              </a:rPr>
              <a:t>https://azeria-labs.com/memory-instructions-load-and-store-part-4/</a:t>
            </a:r>
            <a:endParaRPr lang="en-US" dirty="0"/>
          </a:p>
          <a:p>
            <a:r>
              <a:rPr lang="en-US" dirty="0">
                <a:hlinkClick r:id="rId6"/>
              </a:rPr>
              <a:t>https://stackoverflow.com/questions/62563750/ldr-and-equ-in-arm-assembly</a:t>
            </a:r>
            <a:endParaRPr lang="en-US" dirty="0"/>
          </a:p>
          <a:p>
            <a:r>
              <a:rPr lang="en-US" dirty="0">
                <a:hlinkClick r:id="rId7"/>
              </a:rPr>
              <a:t>https://duetorun.com/blog/20230606/arm-ldr/</a:t>
            </a:r>
            <a:endParaRPr lang="en-US" dirty="0"/>
          </a:p>
          <a:p>
            <a:r>
              <a:rPr lang="en-US" dirty="0">
                <a:hlinkClick r:id="rId8"/>
              </a:rPr>
              <a:t>https://iitd-plos.github.io/col718/ref/arm-instructionset.pdf</a:t>
            </a:r>
            <a:endParaRPr lang="en-US" dirty="0"/>
          </a:p>
          <a:p>
            <a:r>
              <a:rPr lang="en-US" dirty="0">
                <a:hlinkClick r:id="rId9"/>
              </a:rPr>
              <a:t>https://www.youtube.com/watch?v=fJcdt7WMQCs</a:t>
            </a:r>
            <a:endParaRPr lang="en-US" dirty="0"/>
          </a:p>
          <a:p>
            <a:r>
              <a:rPr lang="en-US" dirty="0">
                <a:hlinkClick r:id="rId10"/>
              </a:rPr>
              <a:t>https://www.reddit.com/r/asm/comments/x6icyg/arm_difference_between_ldr_and_str/</a:t>
            </a:r>
            <a:endParaRPr lang="en-US" dirty="0"/>
          </a:p>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24</a:t>
            </a:fld>
            <a:endParaRPr lang="en-US"/>
          </a:p>
        </p:txBody>
      </p:sp>
    </p:spTree>
    <p:extLst>
      <p:ext uri="{BB962C8B-B14F-4D97-AF65-F5344CB8AC3E}">
        <p14:creationId xmlns:p14="http://schemas.microsoft.com/office/powerpoint/2010/main" val="3771648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each element is a 32 bit word, we need to multiply by 4 to convert from array index to memory address</a:t>
            </a:r>
          </a:p>
        </p:txBody>
      </p:sp>
      <p:sp>
        <p:nvSpPr>
          <p:cNvPr id="4" name="Slide Number Placeholder 3"/>
          <p:cNvSpPr>
            <a:spLocks noGrp="1"/>
          </p:cNvSpPr>
          <p:nvPr>
            <p:ph type="sldNum" sz="quarter" idx="5"/>
          </p:nvPr>
        </p:nvSpPr>
        <p:spPr/>
        <p:txBody>
          <a:bodyPr/>
          <a:lstStyle/>
          <a:p>
            <a:fld id="{D624DF53-3DD3-9F45-9E7E-472B96F1AB81}" type="slidenum">
              <a:rPr lang="en-US" smtClean="0"/>
              <a:pPr/>
              <a:t>25</a:t>
            </a:fld>
            <a:endParaRPr lang="en-US"/>
          </a:p>
        </p:txBody>
      </p:sp>
    </p:spTree>
    <p:extLst>
      <p:ext uri="{BB962C8B-B14F-4D97-AF65-F5344CB8AC3E}">
        <p14:creationId xmlns:p14="http://schemas.microsoft.com/office/powerpoint/2010/main" val="2988438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pPr eaLnBrk="1" latinLnBrk="0" hangingPunct="1"/>
            <a:fld id="{8E8B2B42-CBC2-7D4E-BA50-0E7F29B4DAAB}" type="datetime1">
              <a:rPr lang="en-US" smtClean="0"/>
              <a:t>9/21/2025</a:t>
            </a:fld>
            <a:endParaRPr lang="en-US" sz="1600" dirty="0"/>
          </a:p>
        </p:txBody>
      </p:sp>
      <p:sp>
        <p:nvSpPr>
          <p:cNvPr id="17" name="Footer Placeholder 16"/>
          <p:cNvSpPr>
            <a:spLocks noGrp="1"/>
          </p:cNvSpPr>
          <p:nvPr>
            <p:ph type="ftr" sz="quarter" idx="11"/>
          </p:nvPr>
        </p:nvSpPr>
        <p:spPr>
          <a:xfrm>
            <a:off x="2898648" y="6355080"/>
            <a:ext cx="3474720" cy="365760"/>
          </a:xfrm>
        </p:spPr>
        <p:txBody>
          <a:bodyPr/>
          <a:lstStyle/>
          <a:p>
            <a:endParaRPr kumimoji="0" lang="en-US" dirty="0"/>
          </a:p>
        </p:txBody>
      </p:sp>
      <p:sp>
        <p:nvSpPr>
          <p:cNvPr id="29" name="Slide Number Placeholder 28"/>
          <p:cNvSpPr>
            <a:spLocks noGrp="1"/>
          </p:cNvSpPr>
          <p:nvPr>
            <p:ph type="sldNum" sz="quarter" idx="12"/>
          </p:nvPr>
        </p:nvSpPr>
        <p:spPr>
          <a:xfrm>
            <a:off x="1216152" y="6355080"/>
            <a:ext cx="1219200" cy="365760"/>
          </a:xfrm>
        </p:spPr>
        <p:txBody>
          <a:bodyPr/>
          <a:lstStyle/>
          <a:p>
            <a:fld id="{EA7C8D44-3667-46F6-9772-CC52308E2A7F}" type="slidenum">
              <a:rPr kumimoji="0" lang="en-US" smtClean="0"/>
              <a:pPr/>
              <a:t>‹#›</a:t>
            </a:fld>
            <a:endParaRPr kumimoji="0"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eaLnBrk="1" latinLnBrk="0" hangingPunct="1"/>
            <a:fld id="{597D1259-3A46-254C-ADDB-B5DA4F1DF3DA}" type="datetime1">
              <a:rPr lang="en-US" smtClean="0"/>
              <a:t>9/21/2025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eaLnBrk="1" latinLnBrk="0" hangingPunct="1"/>
            <a:fld id="{CCA104EC-54AA-E04F-BDC0-22B4E8892699}" type="datetime1">
              <a:rPr lang="en-US" smtClean="0"/>
              <a:t>9/21/2025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pPr eaLnBrk="1" latinLnBrk="0" hangingPunct="1"/>
            <a:fld id="{A9E6F060-20EB-3246-9088-08BF5F1271DE}" type="datetime1">
              <a:rPr lang="en-US" smtClean="0"/>
              <a:t>9/21/2025</a:t>
            </a:fld>
            <a:endParaRPr lang="en-US" dirty="0"/>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a:t>‹#›</a:t>
            </a:fld>
            <a:endParaRPr kumimoji="0" lang="en-US" dirty="0"/>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pPr eaLnBrk="1" latinLnBrk="0" hangingPunct="1"/>
            <a:fld id="{34C82E41-DA7E-CA4C-823B-C759BEA16CE8}" type="datetime1">
              <a:rPr lang="en-US" smtClean="0"/>
              <a:t>9/21/2025</a:t>
            </a:fld>
            <a:endParaRPr lang="en-US" dirty="0"/>
          </a:p>
        </p:txBody>
      </p:sp>
      <p:sp>
        <p:nvSpPr>
          <p:cNvPr id="5" name="Footer Placeholder 4"/>
          <p:cNvSpPr>
            <a:spLocks noGrp="1"/>
          </p:cNvSpPr>
          <p:nvPr>
            <p:ph type="ftr" sz="quarter" idx="11"/>
          </p:nvPr>
        </p:nvSpPr>
        <p:spPr>
          <a:xfrm>
            <a:off x="2898648" y="6355080"/>
            <a:ext cx="3474720" cy="365760"/>
          </a:xfrm>
        </p:spPr>
        <p:txBody>
          <a:bodyPr/>
          <a:lstStyle/>
          <a:p>
            <a:endParaRPr kumimoji="0" lang="en-US" dirty="0"/>
          </a:p>
        </p:txBody>
      </p:sp>
      <p:sp>
        <p:nvSpPr>
          <p:cNvPr id="6" name="Slide Number Placeholder 5"/>
          <p:cNvSpPr>
            <a:spLocks noGrp="1"/>
          </p:cNvSpPr>
          <p:nvPr>
            <p:ph type="sldNum" sz="quarter" idx="12"/>
          </p:nvPr>
        </p:nvSpPr>
        <p:spPr>
          <a:xfrm>
            <a:off x="1069848" y="6355080"/>
            <a:ext cx="1520952" cy="365760"/>
          </a:xfrm>
        </p:spPr>
        <p:txBody>
          <a:bodyPr/>
          <a:lstStyle/>
          <a:p>
            <a:fld id="{EA7C8D44-3667-46F6-9772-CC52308E2A7F}" type="slidenum">
              <a:rPr kumimoji="0" lang="en-US" smtClean="0"/>
              <a:pPr/>
              <a:t>‹#›</a:t>
            </a:fld>
            <a:endParaRPr kumimoji="0"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pPr eaLnBrk="1" latinLnBrk="0" hangingPunct="1"/>
            <a:fld id="{2500C8B0-EB1A-0A41-B839-C4B99CD2225A}" type="datetime1">
              <a:rPr lang="en-US" smtClean="0"/>
              <a:t>9/21/2025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pPr eaLnBrk="1" latinLnBrk="0" hangingPunct="1"/>
            <a:fld id="{4F16605B-D952-1149-A111-28A5633BAE48}" type="datetime1">
              <a:rPr lang="en-US" smtClean="0"/>
              <a:t>9/21/2025</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eaLnBrk="1" latinLnBrk="0" hangingPunct="1"/>
            <a:fld id="{91109A1C-29B2-B04E-8365-C9D22C4AE842}" type="datetime1">
              <a:rPr lang="en-US" smtClean="0"/>
              <a:t>9/21/2025</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2CE417B6-A42B-064A-8677-46C55C4F613A}" type="datetime1">
              <a:rPr lang="en-US" smtClean="0"/>
              <a:t>9/21/2025</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eaLnBrk="1" latinLnBrk="0" hangingPunct="1"/>
            <a:fld id="{DE76F5AD-3F1F-7141-BC8A-012C5728BE2D}" type="datetime1">
              <a:rPr lang="en-US" smtClean="0"/>
              <a:t>9/21/2025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eaLnBrk="1" latinLnBrk="0" hangingPunct="1"/>
            <a:fld id="{09FA12B8-739E-4D47-A14C-180C3BC10865}" type="datetime1">
              <a:rPr lang="en-US" smtClean="0"/>
              <a:t>9/21/2025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pPr eaLnBrk="1" latinLnBrk="0" hangingPunct="1"/>
            <a:fld id="{CDD18CD8-E404-844E-A4BD-DF69B8E5881E}" type="datetime1">
              <a:rPr lang="en-US" smtClean="0"/>
              <a:t>9/21/2025</a:t>
            </a:fld>
            <a:endParaRPr lang="en-US" sz="1400" dirty="0">
              <a:solidFill>
                <a:schemeClr val="tx2"/>
              </a:solidFill>
            </a:endParaRPr>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pPr algn="r" eaLnBrk="1" latinLnBrk="0" hangingPunct="1"/>
            <a:endParaRPr kumimoji="0" lang="en-US" sz="1400" dirty="0">
              <a:solidFill>
                <a:schemeClr val="tx2"/>
              </a:solidFill>
            </a:endParaRP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lgn="l" eaLnBrk="1" latinLnBrk="0" hangingPunct="1"/>
            <a:fld id="{EA7C8D44-3667-46F6-9772-CC52308E2A7F}" type="slidenum">
              <a:rPr kumimoji="0" lang="en-US" smtClean="0"/>
              <a:pPr algn="l" eaLnBrk="1" latinLnBrk="0" hangingPunct="1"/>
              <a:t>‹#›</a:t>
            </a:fld>
            <a:endParaRPr kumimoji="0" lang="en-US" sz="1600" dirty="0">
              <a:solidFill>
                <a:schemeClr val="tx2"/>
              </a:solidFill>
            </a:endParaRP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eb.eece.maine.edu/~zhu/boo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altLang="zh-CN" sz="2000" dirty="0"/>
              <a:t>Z.</a:t>
            </a:r>
            <a:r>
              <a:rPr lang="en-US" sz="2000" dirty="0"/>
              <a:t> Gu</a:t>
            </a:r>
          </a:p>
        </p:txBody>
      </p:sp>
      <p:sp>
        <p:nvSpPr>
          <p:cNvPr id="3" name="Subtitle 2"/>
          <p:cNvSpPr>
            <a:spLocks noGrp="1"/>
          </p:cNvSpPr>
          <p:nvPr>
            <p:ph type="subTitle" idx="1"/>
          </p:nvPr>
        </p:nvSpPr>
        <p:spPr/>
        <p:txBody>
          <a:bodyPr/>
          <a:lstStyle/>
          <a:p>
            <a:r>
              <a:rPr lang="en-US" dirty="0"/>
              <a:t>Fall 2025</a:t>
            </a:r>
          </a:p>
        </p:txBody>
      </p:sp>
      <p:sp>
        <p:nvSpPr>
          <p:cNvPr id="5" name="TextBox 4"/>
          <p:cNvSpPr txBox="1"/>
          <p:nvPr/>
        </p:nvSpPr>
        <p:spPr>
          <a:xfrm>
            <a:off x="1828800" y="337547"/>
            <a:ext cx="6477000" cy="646331"/>
          </a:xfrm>
          <a:prstGeom prst="rect">
            <a:avLst/>
          </a:prstGeom>
          <a:noFill/>
        </p:spPr>
        <p:txBody>
          <a:bodyPr wrap="square" rtlCol="0">
            <a:spAutoFit/>
          </a:bodyPr>
          <a:lstStyle/>
          <a:p>
            <a:pPr algn="r"/>
            <a:r>
              <a:rPr lang="en-US" b="1" dirty="0">
                <a:latin typeface="Bookman Old Style (Headings)"/>
              </a:rPr>
              <a:t>Embedded Systems with ARM Cortex-M Microcontrollers in Assembly Language and C</a:t>
            </a:r>
          </a:p>
        </p:txBody>
      </p:sp>
      <p:sp>
        <p:nvSpPr>
          <p:cNvPr id="6" name="TextBox 5"/>
          <p:cNvSpPr txBox="1"/>
          <p:nvPr/>
        </p:nvSpPr>
        <p:spPr>
          <a:xfrm>
            <a:off x="4433986" y="1828800"/>
            <a:ext cx="3835409" cy="830997"/>
          </a:xfrm>
          <a:prstGeom prst="rect">
            <a:avLst/>
          </a:prstGeom>
          <a:noFill/>
        </p:spPr>
        <p:txBody>
          <a:bodyPr wrap="none" rtlCol="0">
            <a:spAutoFit/>
          </a:bodyPr>
          <a:lstStyle/>
          <a:p>
            <a:pPr algn="r"/>
            <a:r>
              <a:rPr lang="en-US" sz="2400" b="1" dirty="0">
                <a:solidFill>
                  <a:srgbClr val="C00000"/>
                </a:solidFill>
              </a:rPr>
              <a:t>Chapter 7</a:t>
            </a:r>
          </a:p>
          <a:p>
            <a:pPr algn="r"/>
            <a:r>
              <a:rPr lang="en-US" sz="2400" b="1" dirty="0">
                <a:solidFill>
                  <a:srgbClr val="C00000"/>
                </a:solidFill>
              </a:rPr>
              <a:t>Structured Programming</a:t>
            </a:r>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1</a:t>
            </a:fld>
            <a:endParaRPr kumimoji="0" lang="en-US" dirty="0"/>
          </a:p>
        </p:txBody>
      </p:sp>
      <p:sp>
        <p:nvSpPr>
          <p:cNvPr id="4" name="TextBox 3">
            <a:extLst>
              <a:ext uri="{FF2B5EF4-FFF2-40B4-BE49-F238E27FC236}">
                <a16:creationId xmlns:a16="http://schemas.microsoft.com/office/drawing/2014/main" id="{0ABD5D74-5EDB-DDF2-8EB9-CB12CB226483}"/>
              </a:ext>
            </a:extLst>
          </p:cNvPr>
          <p:cNvSpPr txBox="1"/>
          <p:nvPr/>
        </p:nvSpPr>
        <p:spPr>
          <a:xfrm>
            <a:off x="709138" y="6259175"/>
            <a:ext cx="7725724" cy="461665"/>
          </a:xfrm>
          <a:prstGeom prst="rect">
            <a:avLst/>
          </a:prstGeom>
          <a:solidFill>
            <a:sysClr val="window" lastClr="FFFFFF"/>
          </a:solidFill>
          <a:ln w="9525" cap="flat" cmpd="sng" algn="ctr">
            <a:solidFill>
              <a:srgbClr val="4BACC6"/>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Gill Sans Light"/>
                <a:ea typeface="华文新魏" panose="02010800040101010101" pitchFamily="2" charset="-122"/>
                <a:cs typeface="+mn-cs"/>
              </a:rPr>
              <a:t>Acknowledgement: Lecture slides based on Embedded Systems with ARM Cortex-M Microcontrollers in Assembly Language and C, University of Maine </a:t>
            </a:r>
            <a:r>
              <a:rPr kumimoji="0" lang="en-US" altLang="zh-CN" sz="1200" b="0" i="0" u="none" strike="noStrike" kern="0" cap="none" spc="0" normalizeH="0" baseline="0" noProof="0" dirty="0">
                <a:ln>
                  <a:noFill/>
                </a:ln>
                <a:solidFill>
                  <a:prstClr val="black"/>
                </a:solidFill>
                <a:effectLst/>
                <a:uLnTx/>
                <a:uFillTx/>
                <a:latin typeface="Gill Sans Light"/>
                <a:ea typeface="华文新魏" panose="02010800040101010101" pitchFamily="2" charset="-122"/>
                <a:cs typeface="+mn-cs"/>
                <a:hlinkClick r:id="rId2"/>
              </a:rPr>
              <a:t>https://web.eece.maine.edu/~zhu/book/</a:t>
            </a:r>
            <a:r>
              <a:rPr kumimoji="0" lang="en-US" altLang="zh-CN" sz="1200" b="0" i="0" u="none" strike="noStrike" kern="0" cap="none" spc="0" normalizeH="0" baseline="0" noProof="0" dirty="0">
                <a:ln>
                  <a:noFill/>
                </a:ln>
                <a:solidFill>
                  <a:prstClr val="black"/>
                </a:solidFill>
                <a:effectLst/>
                <a:uLnTx/>
                <a:uFillTx/>
                <a:latin typeface="Gill Sans Light"/>
                <a:ea typeface="华文新魏" panose="02010800040101010101" pitchFamily="2" charset="-122"/>
                <a:cs typeface="+mn-cs"/>
              </a:rPr>
              <a:t> </a:t>
            </a:r>
            <a:endParaRPr kumimoji="0" lang="en-SE" sz="1200" b="0" i="0" u="none" strike="noStrike" kern="0" cap="none" spc="0" normalizeH="0" baseline="0" noProof="0" dirty="0">
              <a:ln>
                <a:noFill/>
              </a:ln>
              <a:solidFill>
                <a:prstClr val="black"/>
              </a:solidFill>
              <a:effectLst/>
              <a:uLnTx/>
              <a:uFillTx/>
              <a:latin typeface="Gill Sans Light"/>
              <a:ea typeface="+mn-ea"/>
              <a:cs typeface="+mn-cs"/>
            </a:endParaRPr>
          </a:p>
        </p:txBody>
      </p:sp>
    </p:spTree>
    <p:extLst>
      <p:ext uri="{BB962C8B-B14F-4D97-AF65-F5344CB8AC3E}">
        <p14:creationId xmlns:p14="http://schemas.microsoft.com/office/powerpoint/2010/main" val="1683281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Top-Down Design Example</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10</a:t>
            </a:fld>
            <a:endParaRPr kumimoji="0"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219200"/>
            <a:ext cx="4255076" cy="487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1593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90600"/>
          </a:xfrm>
        </p:spPr>
        <p:txBody>
          <a:bodyPr/>
          <a:lstStyle/>
          <a:p>
            <a:r>
              <a:rPr lang="en-US" dirty="0"/>
              <a:t>Top-Down Design Example</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11</a:t>
            </a:fld>
            <a:endParaRPr kumimoji="0"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799"/>
            <a:ext cx="7654542" cy="467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5220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90600"/>
          </a:xfrm>
        </p:spPr>
        <p:txBody>
          <a:bodyPr>
            <a:normAutofit fontScale="90000"/>
          </a:bodyPr>
          <a:lstStyle/>
          <a:p>
            <a:r>
              <a:rPr lang="en-US" dirty="0"/>
              <a:t>Top-Down Design Example:</a:t>
            </a:r>
            <a:br>
              <a:rPr lang="en-US" dirty="0"/>
            </a:br>
            <a:r>
              <a:rPr lang="en-US" dirty="0">
                <a:solidFill>
                  <a:srgbClr val="C00000"/>
                </a:solidFill>
              </a:rPr>
              <a:t>Counting digits</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12</a:t>
            </a:fld>
            <a:endParaRPr kumimoji="0"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2286000"/>
            <a:ext cx="411568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143000"/>
            <a:ext cx="3124200" cy="5131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V="1">
            <a:off x="3886200" y="1905000"/>
            <a:ext cx="1676400" cy="76200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069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Reuse Registers</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13</a:t>
            </a:fld>
            <a:endParaRPr kumimoji="0" lang="en-US" dirty="0"/>
          </a:p>
        </p:txBody>
      </p:sp>
      <p:sp>
        <p:nvSpPr>
          <p:cNvPr id="5" name="Rectangle 4"/>
          <p:cNvSpPr/>
          <p:nvPr/>
        </p:nvSpPr>
        <p:spPr>
          <a:xfrm>
            <a:off x="304800" y="2286000"/>
            <a:ext cx="3124199"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a:solidFill>
                  <a:srgbClr val="000000"/>
                </a:solidFill>
                <a:latin typeface="Consolas" panose="020B0609020204030204" pitchFamily="49" charset="0"/>
              </a:rPr>
              <a:t>int A = 0;  </a:t>
            </a:r>
            <a:r>
              <a:rPr lang="en-US" sz="1600" dirty="0">
                <a:solidFill>
                  <a:schemeClr val="bg1">
                    <a:lumMod val="50000"/>
                  </a:schemeClr>
                </a:solidFill>
                <a:latin typeface="Consolas" panose="020B0609020204030204" pitchFamily="49" charset="0"/>
              </a:rPr>
              <a:t>// 0x00000000</a:t>
            </a:r>
          </a:p>
          <a:p>
            <a:r>
              <a:rPr lang="en-US" sz="1600" dirty="0">
                <a:solidFill>
                  <a:srgbClr val="000000"/>
                </a:solidFill>
                <a:latin typeface="Consolas" panose="020B0609020204030204" pitchFamily="49" charset="0"/>
              </a:rPr>
              <a:t>int B = -1; </a:t>
            </a:r>
            <a:r>
              <a:rPr lang="en-US" sz="1600" dirty="0">
                <a:solidFill>
                  <a:schemeClr val="bg1">
                    <a:lumMod val="50000"/>
                  </a:schemeClr>
                </a:solidFill>
                <a:latin typeface="Consolas" panose="020B0609020204030204" pitchFamily="49" charset="0"/>
              </a:rPr>
              <a:t>// 0xFFFFFFFF</a:t>
            </a:r>
          </a:p>
          <a:p>
            <a:r>
              <a:rPr lang="en-US" sz="1600" dirty="0">
                <a:solidFill>
                  <a:srgbClr val="000000"/>
                </a:solidFill>
                <a:latin typeface="Consolas" panose="020B0609020204030204" pitchFamily="49" charset="0"/>
              </a:rPr>
              <a:t>int C = -2; </a:t>
            </a:r>
            <a:r>
              <a:rPr lang="en-US" sz="1600" dirty="0">
                <a:solidFill>
                  <a:schemeClr val="bg1">
                    <a:lumMod val="50000"/>
                  </a:schemeClr>
                </a:solidFill>
                <a:latin typeface="Consolas" panose="020B0609020204030204" pitchFamily="49" charset="0"/>
              </a:rPr>
              <a:t>// 0xFFFFFFFE</a:t>
            </a:r>
          </a:p>
          <a:p>
            <a:r>
              <a:rPr lang="en-US" sz="1600" dirty="0">
                <a:solidFill>
                  <a:srgbClr val="000000"/>
                </a:solidFill>
                <a:latin typeface="Consolas" panose="020B0609020204030204" pitchFamily="49" charset="0"/>
              </a:rPr>
              <a:t>int D = 2;  </a:t>
            </a:r>
            <a:r>
              <a:rPr lang="en-US" sz="1600" dirty="0">
                <a:solidFill>
                  <a:schemeClr val="bg1">
                    <a:lumMod val="50000"/>
                  </a:schemeClr>
                </a:solidFill>
                <a:latin typeface="Consolas" panose="020B0609020204030204" pitchFamily="49" charset="0"/>
              </a:rPr>
              <a:t>// 0x00000002</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void main(void){</a:t>
            </a:r>
          </a:p>
          <a:p>
            <a:r>
              <a:rPr lang="en-US" sz="1600" dirty="0">
                <a:solidFill>
                  <a:srgbClr val="000000"/>
                </a:solidFill>
                <a:latin typeface="Consolas" panose="020B0609020204030204" pitchFamily="49" charset="0"/>
              </a:rPr>
              <a:t>  A = B + C – D;</a:t>
            </a:r>
          </a:p>
          <a:p>
            <a:r>
              <a:rPr lang="en-US" sz="1600" dirty="0">
                <a:solidFill>
                  <a:srgbClr val="000000"/>
                </a:solidFill>
                <a:latin typeface="Consolas" panose="020B0609020204030204" pitchFamily="49" charset="0"/>
              </a:rPr>
              <a:t>  return;</a:t>
            </a:r>
          </a:p>
          <a:p>
            <a:r>
              <a:rPr lang="en-US" sz="1600" dirty="0">
                <a:solidFill>
                  <a:srgbClr val="000000"/>
                </a:solidFill>
                <a:latin typeface="Consolas" panose="020B0609020204030204" pitchFamily="49" charset="0"/>
              </a:rPr>
              <a:t>}</a:t>
            </a:r>
          </a:p>
        </p:txBody>
      </p:sp>
      <p:pic>
        <p:nvPicPr>
          <p:cNvPr id="6" name="Picture 5"/>
          <p:cNvPicPr>
            <a:picLocks noChangeAspect="1"/>
          </p:cNvPicPr>
          <p:nvPr/>
        </p:nvPicPr>
        <p:blipFill>
          <a:blip r:embed="rId2"/>
          <a:stretch>
            <a:fillRect/>
          </a:stretch>
        </p:blipFill>
        <p:spPr>
          <a:xfrm>
            <a:off x="3962400" y="1295400"/>
            <a:ext cx="4885541" cy="4724400"/>
          </a:xfrm>
          <a:prstGeom prst="rect">
            <a:avLst/>
          </a:prstGeom>
        </p:spPr>
      </p:pic>
    </p:spTree>
    <p:extLst>
      <p:ext uri="{BB962C8B-B14F-4D97-AF65-F5344CB8AC3E}">
        <p14:creationId xmlns:p14="http://schemas.microsoft.com/office/powerpoint/2010/main" val="1619197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Reuse Registers</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14</a:t>
            </a:fld>
            <a:endParaRPr kumimoji="0" lang="en-US" dirty="0"/>
          </a:p>
        </p:txBody>
      </p:sp>
      <p:sp>
        <p:nvSpPr>
          <p:cNvPr id="5" name="Rectangle 4"/>
          <p:cNvSpPr/>
          <p:nvPr/>
        </p:nvSpPr>
        <p:spPr>
          <a:xfrm>
            <a:off x="440266" y="2286000"/>
            <a:ext cx="3141133"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err="1">
                <a:solidFill>
                  <a:srgbClr val="000000"/>
                </a:solidFill>
                <a:latin typeface="Consolas" panose="020B0609020204030204" pitchFamily="49" charset="0"/>
              </a:rPr>
              <a:t>int</a:t>
            </a:r>
            <a:r>
              <a:rPr lang="en-US" sz="1600" dirty="0">
                <a:solidFill>
                  <a:srgbClr val="000000"/>
                </a:solidFill>
                <a:latin typeface="Consolas" panose="020B0609020204030204" pitchFamily="49" charset="0"/>
              </a:rPr>
              <a:t> A = 0;  </a:t>
            </a:r>
            <a:r>
              <a:rPr lang="en-US" sz="1600" dirty="0">
                <a:solidFill>
                  <a:schemeClr val="bg1">
                    <a:lumMod val="50000"/>
                  </a:schemeClr>
                </a:solidFill>
                <a:latin typeface="Consolas" panose="020B0609020204030204" pitchFamily="49" charset="0"/>
              </a:rPr>
              <a:t>// 0x00000000</a:t>
            </a:r>
          </a:p>
          <a:p>
            <a:r>
              <a:rPr lang="en-US" sz="1600" dirty="0" err="1">
                <a:solidFill>
                  <a:srgbClr val="000000"/>
                </a:solidFill>
                <a:latin typeface="Consolas" panose="020B0609020204030204" pitchFamily="49" charset="0"/>
              </a:rPr>
              <a:t>int</a:t>
            </a:r>
            <a:r>
              <a:rPr lang="en-US" sz="1600" dirty="0">
                <a:solidFill>
                  <a:srgbClr val="000000"/>
                </a:solidFill>
                <a:latin typeface="Consolas" panose="020B0609020204030204" pitchFamily="49" charset="0"/>
              </a:rPr>
              <a:t> B = -1; </a:t>
            </a:r>
            <a:r>
              <a:rPr lang="en-US" sz="1600" dirty="0">
                <a:solidFill>
                  <a:schemeClr val="bg1">
                    <a:lumMod val="50000"/>
                  </a:schemeClr>
                </a:solidFill>
                <a:latin typeface="Consolas" panose="020B0609020204030204" pitchFamily="49" charset="0"/>
              </a:rPr>
              <a:t>// 0xFFFFFFFF</a:t>
            </a:r>
          </a:p>
          <a:p>
            <a:r>
              <a:rPr lang="en-US" sz="1600" dirty="0" err="1">
                <a:solidFill>
                  <a:srgbClr val="000000"/>
                </a:solidFill>
                <a:latin typeface="Consolas" panose="020B0609020204030204" pitchFamily="49" charset="0"/>
              </a:rPr>
              <a:t>int</a:t>
            </a:r>
            <a:r>
              <a:rPr lang="en-US" sz="1600" dirty="0">
                <a:solidFill>
                  <a:srgbClr val="000000"/>
                </a:solidFill>
                <a:latin typeface="Consolas" panose="020B0609020204030204" pitchFamily="49" charset="0"/>
              </a:rPr>
              <a:t> C = -2; </a:t>
            </a:r>
            <a:r>
              <a:rPr lang="en-US" sz="1600" dirty="0">
                <a:solidFill>
                  <a:schemeClr val="bg1">
                    <a:lumMod val="50000"/>
                  </a:schemeClr>
                </a:solidFill>
                <a:latin typeface="Consolas" panose="020B0609020204030204" pitchFamily="49" charset="0"/>
              </a:rPr>
              <a:t>// 0xFFFFFFFE</a:t>
            </a:r>
          </a:p>
          <a:p>
            <a:r>
              <a:rPr lang="en-US" sz="1600" dirty="0">
                <a:solidFill>
                  <a:srgbClr val="000000"/>
                </a:solidFill>
                <a:latin typeface="Consolas" panose="020B0609020204030204" pitchFamily="49" charset="0"/>
              </a:rPr>
              <a:t>int D = 2;  </a:t>
            </a:r>
            <a:r>
              <a:rPr lang="en-US" sz="1600" dirty="0">
                <a:solidFill>
                  <a:schemeClr val="bg1">
                    <a:lumMod val="50000"/>
                  </a:schemeClr>
                </a:solidFill>
                <a:latin typeface="Consolas" panose="020B0609020204030204" pitchFamily="49" charset="0"/>
              </a:rPr>
              <a:t>// 0x00000002</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void main(void){</a:t>
            </a:r>
          </a:p>
          <a:p>
            <a:r>
              <a:rPr lang="en-US" sz="1600" dirty="0">
                <a:solidFill>
                  <a:srgbClr val="000000"/>
                </a:solidFill>
                <a:latin typeface="Consolas" panose="020B0609020204030204" pitchFamily="49" charset="0"/>
              </a:rPr>
              <a:t>  A = B + C – D;</a:t>
            </a:r>
          </a:p>
          <a:p>
            <a:r>
              <a:rPr lang="en-US" sz="1600" dirty="0">
                <a:solidFill>
                  <a:srgbClr val="000000"/>
                </a:solidFill>
                <a:latin typeface="Consolas" panose="020B0609020204030204" pitchFamily="49" charset="0"/>
              </a:rPr>
              <a:t>  return;</a:t>
            </a:r>
          </a:p>
          <a:p>
            <a:r>
              <a:rPr lang="en-US" sz="1600" dirty="0">
                <a:solidFill>
                  <a:srgbClr val="000000"/>
                </a:solidFill>
                <a:latin typeface="Consolas" panose="020B0609020204030204" pitchFamily="49" charset="0"/>
              </a:rPr>
              <a:t>}</a:t>
            </a:r>
          </a:p>
        </p:txBody>
      </p:sp>
      <p:sp>
        <p:nvSpPr>
          <p:cNvPr id="7" name="Rectangle 6"/>
          <p:cNvSpPr/>
          <p:nvPr/>
        </p:nvSpPr>
        <p:spPr>
          <a:xfrm>
            <a:off x="4191000" y="647700"/>
            <a:ext cx="4572000" cy="6001643"/>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US" sz="1600" dirty="0">
                <a:solidFill>
                  <a:srgbClr val="000000"/>
                </a:solidFill>
                <a:latin typeface="Consolas" panose="020B0609020204030204" pitchFamily="49" charset="0"/>
              </a:rPr>
              <a:t>AREA </a:t>
            </a:r>
            <a:r>
              <a:rPr lang="en-US" sz="1600" dirty="0" err="1">
                <a:solidFill>
                  <a:srgbClr val="000000"/>
                </a:solidFill>
                <a:latin typeface="Consolas" panose="020B0609020204030204" pitchFamily="49" charset="0"/>
              </a:rPr>
              <a:t>myCode</a:t>
            </a:r>
            <a:r>
              <a:rPr lang="en-US" sz="1600" dirty="0">
                <a:solidFill>
                  <a:srgbClr val="000000"/>
                </a:solidFill>
                <a:latin typeface="Consolas" panose="020B0609020204030204" pitchFamily="49" charset="0"/>
              </a:rPr>
              <a:t>, CODE</a:t>
            </a:r>
          </a:p>
          <a:p>
            <a:r>
              <a:rPr lang="en-US" sz="1600" dirty="0">
                <a:solidFill>
                  <a:srgbClr val="000000"/>
                </a:solidFill>
                <a:latin typeface="Consolas" panose="020B0609020204030204" pitchFamily="49" charset="0"/>
              </a:rPr>
              <a:t>   EXPORT __main</a:t>
            </a:r>
          </a:p>
          <a:p>
            <a:r>
              <a:rPr lang="en-US" sz="1600" dirty="0">
                <a:solidFill>
                  <a:srgbClr val="000000"/>
                </a:solidFill>
                <a:latin typeface="Consolas" panose="020B0609020204030204" pitchFamily="49" charset="0"/>
              </a:rPr>
              <a:t>   ENTRY</a:t>
            </a:r>
          </a:p>
          <a:p>
            <a:r>
              <a:rPr lang="en-US" sz="1600" dirty="0">
                <a:solidFill>
                  <a:srgbClr val="000000"/>
                </a:solidFill>
                <a:latin typeface="Consolas" panose="020B0609020204030204" pitchFamily="49" charset="0"/>
              </a:rPr>
              <a:t>__main PROC</a:t>
            </a:r>
          </a:p>
          <a:p>
            <a:endParaRPr lang="en-US" sz="1600" dirty="0">
              <a:solidFill>
                <a:srgbClr val="000000"/>
              </a:solidFill>
              <a:latin typeface="Consolas" panose="020B0609020204030204" pitchFamily="49" charset="0"/>
            </a:endParaRPr>
          </a:p>
          <a:p>
            <a:r>
              <a:rPr lang="pt-BR" sz="1600" dirty="0">
                <a:solidFill>
                  <a:srgbClr val="000000"/>
                </a:solidFill>
                <a:latin typeface="Consolas" panose="020B0609020204030204" pitchFamily="49" charset="0"/>
              </a:rPr>
              <a:t>   LDR </a:t>
            </a:r>
            <a:r>
              <a:rPr lang="pt-BR" sz="1600" dirty="0">
                <a:solidFill>
                  <a:srgbClr val="FF0000"/>
                </a:solidFill>
                <a:latin typeface="Consolas" panose="020B0609020204030204" pitchFamily="49" charset="0"/>
              </a:rPr>
              <a:t>r2</a:t>
            </a:r>
            <a:r>
              <a:rPr lang="pt-BR" sz="1600" dirty="0">
                <a:solidFill>
                  <a:srgbClr val="000000"/>
                </a:solidFill>
                <a:latin typeface="Consolas" panose="020B0609020204030204" pitchFamily="49" charset="0"/>
              </a:rPr>
              <a:t>, =B     </a:t>
            </a:r>
            <a:r>
              <a:rPr lang="pt-BR" sz="1600" dirty="0">
                <a:solidFill>
                  <a:schemeClr val="bg1">
                    <a:lumMod val="50000"/>
                  </a:schemeClr>
                </a:solidFill>
                <a:latin typeface="Consolas" panose="020B0609020204030204" pitchFamily="49" charset="0"/>
              </a:rPr>
              <a:t>; r2 = 0x2000,0004</a:t>
            </a:r>
          </a:p>
          <a:p>
            <a:r>
              <a:rPr lang="pt-BR" sz="1600" dirty="0">
                <a:solidFill>
                  <a:srgbClr val="000000"/>
                </a:solidFill>
                <a:latin typeface="Consolas" panose="020B0609020204030204" pitchFamily="49" charset="0"/>
              </a:rPr>
              <a:t>   LDR </a:t>
            </a:r>
            <a:r>
              <a:rPr lang="pt-BR" sz="1600" dirty="0">
                <a:solidFill>
                  <a:srgbClr val="FF0000"/>
                </a:solidFill>
                <a:latin typeface="Consolas" panose="020B0609020204030204" pitchFamily="49" charset="0"/>
              </a:rPr>
              <a:t>r3</a:t>
            </a:r>
            <a:r>
              <a:rPr lang="pt-BR" sz="1600" dirty="0">
                <a:solidFill>
                  <a:srgbClr val="000000"/>
                </a:solidFill>
                <a:latin typeface="Consolas" panose="020B0609020204030204" pitchFamily="49" charset="0"/>
              </a:rPr>
              <a:t>, [r2]   </a:t>
            </a:r>
            <a:r>
              <a:rPr lang="pt-BR" sz="1600" dirty="0">
                <a:solidFill>
                  <a:schemeClr val="bg1">
                    <a:lumMod val="50000"/>
                  </a:schemeClr>
                </a:solidFill>
                <a:latin typeface="Consolas" panose="020B0609020204030204" pitchFamily="49" charset="0"/>
              </a:rPr>
              <a:t>; r3 = B = -1</a:t>
            </a:r>
          </a:p>
          <a:p>
            <a:r>
              <a:rPr lang="pt-BR" sz="1600" dirty="0">
                <a:solidFill>
                  <a:srgbClr val="000000"/>
                </a:solidFill>
                <a:latin typeface="Consolas" panose="020B0609020204030204" pitchFamily="49" charset="0"/>
              </a:rPr>
              <a:t>   LDR </a:t>
            </a:r>
            <a:r>
              <a:rPr lang="pt-BR" sz="1600" dirty="0">
                <a:solidFill>
                  <a:srgbClr val="FF0000"/>
                </a:solidFill>
                <a:latin typeface="Consolas" panose="020B0609020204030204" pitchFamily="49" charset="0"/>
              </a:rPr>
              <a:t>r4</a:t>
            </a:r>
            <a:r>
              <a:rPr lang="pt-BR" sz="1600" dirty="0">
                <a:solidFill>
                  <a:srgbClr val="000000"/>
                </a:solidFill>
                <a:latin typeface="Consolas" panose="020B0609020204030204" pitchFamily="49" charset="0"/>
              </a:rPr>
              <a:t>, =C     </a:t>
            </a:r>
            <a:r>
              <a:rPr lang="pt-BR" sz="1600" dirty="0">
                <a:solidFill>
                  <a:schemeClr val="bg1">
                    <a:lumMod val="50000"/>
                  </a:schemeClr>
                </a:solidFill>
                <a:latin typeface="Consolas" panose="020B0609020204030204" pitchFamily="49" charset="0"/>
              </a:rPr>
              <a:t>; r4 = 0x2000,0008</a:t>
            </a:r>
          </a:p>
          <a:p>
            <a:r>
              <a:rPr lang="pt-BR" sz="1600" dirty="0">
                <a:solidFill>
                  <a:srgbClr val="000000"/>
                </a:solidFill>
                <a:latin typeface="Consolas" panose="020B0609020204030204" pitchFamily="49" charset="0"/>
              </a:rPr>
              <a:t>   LDR </a:t>
            </a:r>
            <a:r>
              <a:rPr lang="pt-BR" sz="1600" dirty="0">
                <a:solidFill>
                  <a:srgbClr val="FF0000"/>
                </a:solidFill>
                <a:latin typeface="Consolas" panose="020B0609020204030204" pitchFamily="49" charset="0"/>
              </a:rPr>
              <a:t>r5</a:t>
            </a:r>
            <a:r>
              <a:rPr lang="pt-BR" sz="1600" dirty="0">
                <a:solidFill>
                  <a:srgbClr val="000000"/>
                </a:solidFill>
                <a:latin typeface="Consolas" panose="020B0609020204030204" pitchFamily="49" charset="0"/>
              </a:rPr>
              <a:t>, [r4]   </a:t>
            </a:r>
            <a:r>
              <a:rPr lang="pt-BR" sz="1600" dirty="0">
                <a:solidFill>
                  <a:schemeClr val="bg1">
                    <a:lumMod val="50000"/>
                  </a:schemeClr>
                </a:solidFill>
                <a:latin typeface="Consolas" panose="020B0609020204030204" pitchFamily="49" charset="0"/>
              </a:rPr>
              <a:t>; r5 = C = -2</a:t>
            </a:r>
          </a:p>
          <a:p>
            <a:r>
              <a:rPr lang="pt-BR" sz="1600" dirty="0">
                <a:solidFill>
                  <a:srgbClr val="000000"/>
                </a:solidFill>
                <a:latin typeface="Consolas" panose="020B0609020204030204" pitchFamily="49" charset="0"/>
              </a:rPr>
              <a:t>   LDR </a:t>
            </a:r>
            <a:r>
              <a:rPr lang="pt-BR" sz="1600" dirty="0">
                <a:solidFill>
                  <a:srgbClr val="FF0000"/>
                </a:solidFill>
                <a:latin typeface="Consolas" panose="020B0609020204030204" pitchFamily="49" charset="0"/>
              </a:rPr>
              <a:t>r6</a:t>
            </a:r>
            <a:r>
              <a:rPr lang="pt-BR" sz="1600" dirty="0">
                <a:solidFill>
                  <a:srgbClr val="000000"/>
                </a:solidFill>
                <a:latin typeface="Consolas" panose="020B0609020204030204" pitchFamily="49" charset="0"/>
              </a:rPr>
              <a:t>, =D     </a:t>
            </a:r>
            <a:r>
              <a:rPr lang="pt-BR" sz="1600" dirty="0">
                <a:solidFill>
                  <a:schemeClr val="bg1">
                    <a:lumMod val="50000"/>
                  </a:schemeClr>
                </a:solidFill>
                <a:latin typeface="Consolas" panose="020B0609020204030204" pitchFamily="49" charset="0"/>
              </a:rPr>
              <a:t>; r6 = 0x2000,000B</a:t>
            </a:r>
          </a:p>
          <a:p>
            <a:r>
              <a:rPr lang="pt-BR" sz="1600" dirty="0">
                <a:solidFill>
                  <a:srgbClr val="000000"/>
                </a:solidFill>
                <a:latin typeface="Consolas" panose="020B0609020204030204" pitchFamily="49" charset="0"/>
              </a:rPr>
              <a:t>   LDR </a:t>
            </a:r>
            <a:r>
              <a:rPr lang="pt-BR" sz="1600" dirty="0">
                <a:solidFill>
                  <a:srgbClr val="FF0000"/>
                </a:solidFill>
                <a:latin typeface="Consolas" panose="020B0609020204030204" pitchFamily="49" charset="0"/>
              </a:rPr>
              <a:t>r7</a:t>
            </a:r>
            <a:r>
              <a:rPr lang="pt-BR" sz="1600" dirty="0">
                <a:solidFill>
                  <a:srgbClr val="000000"/>
                </a:solidFill>
                <a:latin typeface="Consolas" panose="020B0609020204030204" pitchFamily="49" charset="0"/>
              </a:rPr>
              <a:t>, [r6]   </a:t>
            </a:r>
            <a:r>
              <a:rPr lang="pt-BR" sz="1600" dirty="0">
                <a:solidFill>
                  <a:schemeClr val="bg1">
                    <a:lumMod val="50000"/>
                  </a:schemeClr>
                </a:solidFill>
                <a:latin typeface="Consolas" panose="020B0609020204030204" pitchFamily="49" charset="0"/>
              </a:rPr>
              <a:t>; r7 = D = 2</a:t>
            </a:r>
          </a:p>
          <a:p>
            <a:r>
              <a:rPr lang="pt-BR" sz="1600" dirty="0">
                <a:solidFill>
                  <a:srgbClr val="000000"/>
                </a:solidFill>
                <a:latin typeface="Consolas" panose="020B0609020204030204" pitchFamily="49" charset="0"/>
              </a:rPr>
              <a:t>   ADD </a:t>
            </a:r>
            <a:r>
              <a:rPr lang="pt-BR" sz="1600" dirty="0">
                <a:solidFill>
                  <a:srgbClr val="FF0000"/>
                </a:solidFill>
                <a:latin typeface="Consolas" panose="020B0609020204030204" pitchFamily="49" charset="0"/>
              </a:rPr>
              <a:t>r1</a:t>
            </a:r>
            <a:r>
              <a:rPr lang="pt-BR" sz="1600" dirty="0">
                <a:solidFill>
                  <a:srgbClr val="000000"/>
                </a:solidFill>
                <a:latin typeface="Consolas" panose="020B0609020204030204" pitchFamily="49" charset="0"/>
              </a:rPr>
              <a:t>, r3, r5 </a:t>
            </a:r>
            <a:r>
              <a:rPr lang="pt-BR" sz="1600" dirty="0">
                <a:solidFill>
                  <a:schemeClr val="bg1">
                    <a:lumMod val="50000"/>
                  </a:schemeClr>
                </a:solidFill>
                <a:latin typeface="Consolas" panose="020B0609020204030204" pitchFamily="49" charset="0"/>
              </a:rPr>
              <a:t>; r1 = B + C</a:t>
            </a:r>
          </a:p>
          <a:p>
            <a:r>
              <a:rPr lang="pt-BR" sz="1600" dirty="0">
                <a:solidFill>
                  <a:srgbClr val="000000"/>
                </a:solidFill>
                <a:latin typeface="Consolas" panose="020B0609020204030204" pitchFamily="49" charset="0"/>
              </a:rPr>
              <a:t>   SUB r1, r1, r7 </a:t>
            </a:r>
            <a:r>
              <a:rPr lang="pt-BR" sz="1600" dirty="0">
                <a:solidFill>
                  <a:schemeClr val="bg1">
                    <a:lumMod val="50000"/>
                  </a:schemeClr>
                </a:solidFill>
                <a:latin typeface="Consolas" panose="020B0609020204030204" pitchFamily="49" charset="0"/>
              </a:rPr>
              <a:t>; r1 = B + C - D</a:t>
            </a:r>
          </a:p>
          <a:p>
            <a:r>
              <a:rPr lang="pt-BR" sz="1600" dirty="0">
                <a:solidFill>
                  <a:srgbClr val="000000"/>
                </a:solidFill>
                <a:latin typeface="Consolas" panose="020B0609020204030204" pitchFamily="49" charset="0"/>
              </a:rPr>
              <a:t>   LDR r0, =A     </a:t>
            </a:r>
            <a:r>
              <a:rPr lang="pt-BR" sz="1600" dirty="0">
                <a:solidFill>
                  <a:schemeClr val="bg1">
                    <a:lumMod val="50000"/>
                  </a:schemeClr>
                </a:solidFill>
                <a:latin typeface="Consolas" panose="020B0609020204030204" pitchFamily="49" charset="0"/>
              </a:rPr>
              <a:t>; r0 = 0x2000,0000</a:t>
            </a:r>
          </a:p>
          <a:p>
            <a:r>
              <a:rPr lang="pt-BR" sz="1600" dirty="0">
                <a:solidFill>
                  <a:srgbClr val="000000"/>
                </a:solidFill>
                <a:latin typeface="Consolas" panose="020B0609020204030204" pitchFamily="49" charset="0"/>
              </a:rPr>
              <a:t>   STR r1, [r0]   </a:t>
            </a:r>
            <a:r>
              <a:rPr lang="pt-BR" sz="1600" dirty="0">
                <a:solidFill>
                  <a:schemeClr val="bg1">
                    <a:lumMod val="50000"/>
                  </a:schemeClr>
                </a:solidFill>
                <a:latin typeface="Consolas" panose="020B0609020204030204" pitchFamily="49" charset="0"/>
              </a:rPr>
              <a:t>; Save A</a:t>
            </a:r>
          </a:p>
          <a:p>
            <a:r>
              <a:rPr lang="en-US" sz="1600" dirty="0">
                <a:solidFill>
                  <a:srgbClr val="000000"/>
                </a:solidFill>
                <a:latin typeface="Consolas" panose="020B0609020204030204" pitchFamily="49" charset="0"/>
              </a:rPr>
              <a:t>   ENDP</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AREA </a:t>
            </a:r>
            <a:r>
              <a:rPr lang="en-US" sz="1600" dirty="0" err="1">
                <a:solidFill>
                  <a:srgbClr val="000000"/>
                </a:solidFill>
                <a:latin typeface="Consolas" panose="020B0609020204030204" pitchFamily="49" charset="0"/>
              </a:rPr>
              <a:t>myData</a:t>
            </a:r>
            <a:r>
              <a:rPr lang="en-US" sz="1600" dirty="0">
                <a:solidFill>
                  <a:srgbClr val="000000"/>
                </a:solidFill>
                <a:latin typeface="Consolas" panose="020B0609020204030204" pitchFamily="49" charset="0"/>
              </a:rPr>
              <a:t>, DATA </a:t>
            </a:r>
          </a:p>
          <a:p>
            <a:r>
              <a:rPr lang="en-US" sz="1600" dirty="0">
                <a:solidFill>
                  <a:srgbClr val="000000"/>
                </a:solidFill>
                <a:latin typeface="Consolas" panose="020B0609020204030204" pitchFamily="49" charset="0"/>
              </a:rPr>
              <a:t>A  DCD  0</a:t>
            </a:r>
          </a:p>
          <a:p>
            <a:r>
              <a:rPr lang="en-US" sz="1600" dirty="0">
                <a:solidFill>
                  <a:srgbClr val="000000"/>
                </a:solidFill>
                <a:latin typeface="Consolas" panose="020B0609020204030204" pitchFamily="49" charset="0"/>
              </a:rPr>
              <a:t>B  DCD  -1</a:t>
            </a:r>
          </a:p>
          <a:p>
            <a:r>
              <a:rPr lang="en-US" sz="1600" dirty="0">
                <a:solidFill>
                  <a:srgbClr val="000000"/>
                </a:solidFill>
                <a:latin typeface="Consolas" panose="020B0609020204030204" pitchFamily="49" charset="0"/>
              </a:rPr>
              <a:t>C  DCD  -2</a:t>
            </a:r>
          </a:p>
          <a:p>
            <a:r>
              <a:rPr lang="en-US" sz="1600" dirty="0">
                <a:solidFill>
                  <a:srgbClr val="000000"/>
                </a:solidFill>
                <a:latin typeface="Consolas" panose="020B0609020204030204" pitchFamily="49" charset="0"/>
              </a:rPr>
              <a:t>D  DCD  2</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END</a:t>
            </a:r>
          </a:p>
        </p:txBody>
      </p:sp>
      <p:sp>
        <p:nvSpPr>
          <p:cNvPr id="8" name="TextBox 7"/>
          <p:cNvSpPr txBox="1"/>
          <p:nvPr/>
        </p:nvSpPr>
        <p:spPr>
          <a:xfrm>
            <a:off x="381000" y="5029200"/>
            <a:ext cx="3097323" cy="646331"/>
          </a:xfrm>
          <a:prstGeom prst="rect">
            <a:avLst/>
          </a:prstGeom>
          <a:noFill/>
        </p:spPr>
        <p:txBody>
          <a:bodyPr wrap="none" rtlCol="0">
            <a:spAutoFit/>
          </a:bodyPr>
          <a:lstStyle/>
          <a:p>
            <a:r>
              <a:rPr lang="en-US" dirty="0">
                <a:solidFill>
                  <a:srgbClr val="C00000"/>
                </a:solidFill>
              </a:rPr>
              <a:t>Eight registers are used: </a:t>
            </a:r>
          </a:p>
          <a:p>
            <a:r>
              <a:rPr lang="en-US" dirty="0">
                <a:solidFill>
                  <a:srgbClr val="C00000"/>
                </a:solidFill>
                <a:latin typeface="Consolas" panose="020B0609020204030204" pitchFamily="49" charset="0"/>
                <a:cs typeface="Consolas" panose="020B0609020204030204" pitchFamily="49" charset="0"/>
              </a:rPr>
              <a:t>R0,r1,r2,r3,r4,r5,r6,r7</a:t>
            </a:r>
          </a:p>
        </p:txBody>
      </p:sp>
    </p:spTree>
    <p:extLst>
      <p:ext uri="{BB962C8B-B14F-4D97-AF65-F5344CB8AC3E}">
        <p14:creationId xmlns:p14="http://schemas.microsoft.com/office/powerpoint/2010/main" val="3516980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Reuse Registers</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15</a:t>
            </a:fld>
            <a:endParaRPr kumimoji="0" lang="en-US" dirty="0"/>
          </a:p>
        </p:txBody>
      </p:sp>
      <p:pic>
        <p:nvPicPr>
          <p:cNvPr id="5" name="Picture 4"/>
          <p:cNvPicPr>
            <a:picLocks noChangeAspect="1"/>
          </p:cNvPicPr>
          <p:nvPr/>
        </p:nvPicPr>
        <p:blipFill>
          <a:blip r:embed="rId2"/>
          <a:stretch>
            <a:fillRect/>
          </a:stretch>
        </p:blipFill>
        <p:spPr>
          <a:xfrm>
            <a:off x="374920" y="1143000"/>
            <a:ext cx="2637999" cy="5171018"/>
          </a:xfrm>
          <a:prstGeom prst="rect">
            <a:avLst/>
          </a:prstGeom>
        </p:spPr>
      </p:pic>
      <p:pic>
        <p:nvPicPr>
          <p:cNvPr id="7" name="Picture 6"/>
          <p:cNvPicPr>
            <a:picLocks noChangeAspect="1"/>
          </p:cNvPicPr>
          <p:nvPr/>
        </p:nvPicPr>
        <p:blipFill>
          <a:blip r:embed="rId3"/>
          <a:stretch>
            <a:fillRect/>
          </a:stretch>
        </p:blipFill>
        <p:spPr>
          <a:xfrm>
            <a:off x="6550153" y="1160146"/>
            <a:ext cx="2318863" cy="5184855"/>
          </a:xfrm>
          <a:prstGeom prst="rect">
            <a:avLst/>
          </a:prstGeom>
        </p:spPr>
      </p:pic>
      <p:pic>
        <p:nvPicPr>
          <p:cNvPr id="8" name="Picture 7"/>
          <p:cNvPicPr>
            <a:picLocks noChangeAspect="1"/>
          </p:cNvPicPr>
          <p:nvPr/>
        </p:nvPicPr>
        <p:blipFill>
          <a:blip r:embed="rId4"/>
          <a:stretch>
            <a:fillRect/>
          </a:stretch>
        </p:blipFill>
        <p:spPr>
          <a:xfrm>
            <a:off x="3561420" y="1160146"/>
            <a:ext cx="2311817" cy="5205256"/>
          </a:xfrm>
          <a:prstGeom prst="rect">
            <a:avLst/>
          </a:prstGeom>
        </p:spPr>
      </p:pic>
      <p:cxnSp>
        <p:nvCxnSpPr>
          <p:cNvPr id="10" name="Straight Connector 9"/>
          <p:cNvCxnSpPr/>
          <p:nvPr/>
        </p:nvCxnSpPr>
        <p:spPr>
          <a:xfrm>
            <a:off x="3200400" y="1139745"/>
            <a:ext cx="0" cy="5205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172200" y="1151094"/>
            <a:ext cx="0" cy="5205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727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Factorial Numbers</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16</a:t>
            </a:fld>
            <a:endParaRPr kumimoji="0" lang="en-US" dirty="0"/>
          </a:p>
        </p:txBody>
      </p:sp>
      <mc:AlternateContent xmlns:mc="http://schemas.openxmlformats.org/markup-compatibility/2006" xmlns:a14="http://schemas.microsoft.com/office/drawing/2010/main">
        <mc:Choice Requires="a14">
          <p:sp>
            <p:nvSpPr>
              <p:cNvPr id="5" name="Rectangle 4"/>
              <p:cNvSpPr/>
              <p:nvPr/>
            </p:nvSpPr>
            <p:spPr>
              <a:xfrm>
                <a:off x="3886200" y="2909575"/>
                <a:ext cx="4766498" cy="847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𝒏</m:t>
                      </m:r>
                      <m:r>
                        <a:rPr lang="en-US" b="1" i="0">
                          <a:latin typeface="Cambria Math" panose="02040503050406030204" pitchFamily="18" charset="0"/>
                        </a:rPr>
                        <m:t>!=</m:t>
                      </m:r>
                      <m:nary>
                        <m:naryPr>
                          <m:chr m:val="∏"/>
                          <m:limLoc m:val="undOvr"/>
                          <m:ctrlPr>
                            <a:rPr lang="en-US" b="1" i="1">
                              <a:latin typeface="Cambria Math" panose="02040503050406030204" pitchFamily="18" charset="0"/>
                            </a:rPr>
                          </m:ctrlPr>
                        </m:naryPr>
                        <m:sub>
                          <m:r>
                            <a:rPr lang="en-US" b="1" i="1">
                              <a:latin typeface="Cambria Math" panose="02040503050406030204" pitchFamily="18" charset="0"/>
                            </a:rPr>
                            <m:t>𝒊</m:t>
                          </m:r>
                          <m:r>
                            <a:rPr lang="en-US" b="1" i="0">
                              <a:latin typeface="Cambria Math" panose="02040503050406030204" pitchFamily="18" charset="0"/>
                            </a:rPr>
                            <m:t>=</m:t>
                          </m:r>
                          <m:r>
                            <a:rPr lang="en-US" b="1" i="0">
                              <a:latin typeface="Cambria Math" panose="02040503050406030204" pitchFamily="18" charset="0"/>
                            </a:rPr>
                            <m:t>𝟏</m:t>
                          </m:r>
                        </m:sub>
                        <m:sup>
                          <m:r>
                            <a:rPr lang="en-US" b="1" i="1">
                              <a:latin typeface="Cambria Math" panose="02040503050406030204" pitchFamily="18" charset="0"/>
                            </a:rPr>
                            <m:t>𝒏</m:t>
                          </m:r>
                        </m:sup>
                        <m:e>
                          <m:r>
                            <a:rPr lang="en-US" b="1" i="1">
                              <a:latin typeface="Cambria Math" panose="02040503050406030204" pitchFamily="18" charset="0"/>
                            </a:rPr>
                            <m:t>𝒊</m:t>
                          </m:r>
                          <m:r>
                            <a:rPr lang="en-US" b="1" i="0">
                              <a:latin typeface="Cambria Math" panose="02040503050406030204" pitchFamily="18" charset="0"/>
                            </a:rPr>
                            <m:t>=</m:t>
                          </m:r>
                          <m:r>
                            <a:rPr lang="en-US" b="1" i="1">
                              <a:latin typeface="Cambria Math" panose="02040503050406030204" pitchFamily="18" charset="0"/>
                            </a:rPr>
                            <m:t>𝒏</m:t>
                          </m:r>
                          <m:r>
                            <a:rPr lang="en-US" b="1" i="0">
                              <a:latin typeface="Cambria Math" panose="02040503050406030204" pitchFamily="18" charset="0"/>
                            </a:rPr>
                            <m:t>×(</m:t>
                          </m:r>
                          <m:r>
                            <a:rPr lang="en-US" b="1" i="1">
                              <a:latin typeface="Cambria Math" panose="02040503050406030204" pitchFamily="18" charset="0"/>
                            </a:rPr>
                            <m:t>𝒏</m:t>
                          </m:r>
                          <m:r>
                            <a:rPr lang="en-US" b="1" i="0">
                              <a:latin typeface="Cambria Math" panose="02040503050406030204" pitchFamily="18" charset="0"/>
                            </a:rPr>
                            <m:t>−</m:t>
                          </m:r>
                          <m:r>
                            <a:rPr lang="en-US" b="1" i="0">
                              <a:latin typeface="Cambria Math" panose="02040503050406030204" pitchFamily="18" charset="0"/>
                            </a:rPr>
                            <m:t>𝟏</m:t>
                          </m:r>
                          <m:r>
                            <a:rPr lang="en-US" b="1" i="0">
                              <a:latin typeface="Cambria Math" panose="02040503050406030204" pitchFamily="18" charset="0"/>
                            </a:rPr>
                            <m:t>)×(</m:t>
                          </m:r>
                          <m:r>
                            <a:rPr lang="en-US" b="1" i="1">
                              <a:latin typeface="Cambria Math" panose="02040503050406030204" pitchFamily="18" charset="0"/>
                            </a:rPr>
                            <m:t>𝒏</m:t>
                          </m:r>
                          <m:r>
                            <a:rPr lang="en-US" b="1" i="0">
                              <a:latin typeface="Cambria Math" panose="02040503050406030204" pitchFamily="18" charset="0"/>
                            </a:rPr>
                            <m:t>−</m:t>
                          </m:r>
                          <m:r>
                            <a:rPr lang="en-US" b="1" i="0">
                              <a:latin typeface="Cambria Math" panose="02040503050406030204" pitchFamily="18" charset="0"/>
                            </a:rPr>
                            <m:t>𝟐</m:t>
                          </m:r>
                          <m:r>
                            <a:rPr lang="en-US" b="1" i="0">
                              <a:latin typeface="Cambria Math" panose="02040503050406030204" pitchFamily="18" charset="0"/>
                            </a:rPr>
                            <m:t>)⋯×</m:t>
                          </m:r>
                          <m:r>
                            <a:rPr lang="en-US" b="1" i="0">
                              <a:latin typeface="Cambria Math" panose="02040503050406030204" pitchFamily="18" charset="0"/>
                            </a:rPr>
                            <m:t>𝟐</m:t>
                          </m:r>
                        </m:e>
                      </m:nary>
                      <m:r>
                        <a:rPr lang="en-US" b="1" i="0">
                          <a:latin typeface="Cambria Math" panose="02040503050406030204" pitchFamily="18" charset="0"/>
                        </a:rPr>
                        <m:t>×</m:t>
                      </m:r>
                      <m:r>
                        <a:rPr lang="en-US" b="1" i="0">
                          <a:latin typeface="Cambria Math" panose="02040503050406030204" pitchFamily="18" charset="0"/>
                        </a:rPr>
                        <m:t>𝟏</m:t>
                      </m:r>
                    </m:oMath>
                  </m:oMathPara>
                </a14:m>
                <a:endParaRPr lang="en-US" b="1" dirty="0"/>
              </a:p>
            </p:txBody>
          </p:sp>
        </mc:Choice>
        <mc:Fallback xmlns="">
          <p:sp>
            <p:nvSpPr>
              <p:cNvPr id="5" name="Rectangle 4"/>
              <p:cNvSpPr>
                <a:spLocks noRot="1" noChangeAspect="1" noMove="1" noResize="1" noEditPoints="1" noAdjustHandles="1" noChangeArrowheads="1" noChangeShapeType="1" noTextEdit="1"/>
              </p:cNvSpPr>
              <p:nvPr/>
            </p:nvSpPr>
            <p:spPr>
              <a:xfrm>
                <a:off x="3886200" y="2909575"/>
                <a:ext cx="4766498" cy="847220"/>
              </a:xfrm>
              <a:prstGeom prst="rect">
                <a:avLst/>
              </a:prstGeom>
              <a:blipFill>
                <a:blip r:embed="rId2"/>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648" y="1524000"/>
            <a:ext cx="2362200" cy="4309285"/>
          </a:xfrm>
          <a:prstGeom prst="rect">
            <a:avLst/>
          </a:prstGeom>
        </p:spPr>
      </p:pic>
    </p:spTree>
    <p:extLst>
      <p:ext uri="{BB962C8B-B14F-4D97-AF65-F5344CB8AC3E}">
        <p14:creationId xmlns:p14="http://schemas.microsoft.com/office/powerpoint/2010/main" val="438090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Factorial Numbers</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17</a:t>
            </a:fld>
            <a:endParaRPr kumimoji="0" lang="en-US" dirty="0"/>
          </a:p>
        </p:txBody>
      </p:sp>
      <p:graphicFrame>
        <p:nvGraphicFramePr>
          <p:cNvPr id="5" name="Table 4"/>
          <p:cNvGraphicFramePr>
            <a:graphicFrameLocks noGrp="1"/>
          </p:cNvGraphicFramePr>
          <p:nvPr>
            <p:extLst>
              <p:ext uri="{D42A27DB-BD31-4B8C-83A1-F6EECF244321}">
                <p14:modId xmlns:p14="http://schemas.microsoft.com/office/powerpoint/2010/main" val="847586390"/>
              </p:ext>
            </p:extLst>
          </p:nvPr>
        </p:nvGraphicFramePr>
        <p:xfrm>
          <a:off x="457200" y="1412863"/>
          <a:ext cx="8229600" cy="4673624"/>
        </p:xfrm>
        <a:graphic>
          <a:graphicData uri="http://schemas.openxmlformats.org/drawingml/2006/table">
            <a:tbl>
              <a:tblPr firstRow="1" firstCol="1" bandRow="1">
                <a:tableStyleId>{BC89EF96-8CEA-46FF-86C4-4CE0E7609802}</a:tableStyleId>
              </a:tblPr>
              <a:tblGrid>
                <a:gridCol w="3300569">
                  <a:extLst>
                    <a:ext uri="{9D8B030D-6E8A-4147-A177-3AD203B41FA5}">
                      <a16:colId xmlns:a16="http://schemas.microsoft.com/office/drawing/2014/main" val="3476297972"/>
                    </a:ext>
                  </a:extLst>
                </a:gridCol>
                <a:gridCol w="4929031">
                  <a:extLst>
                    <a:ext uri="{9D8B030D-6E8A-4147-A177-3AD203B41FA5}">
                      <a16:colId xmlns:a16="http://schemas.microsoft.com/office/drawing/2014/main" val="4203907073"/>
                    </a:ext>
                  </a:extLst>
                </a:gridCol>
              </a:tblGrid>
              <a:tr h="213068">
                <a:tc>
                  <a:txBody>
                    <a:bodyPr/>
                    <a:lstStyle/>
                    <a:p>
                      <a:pPr marL="0" marR="0" algn="just">
                        <a:spcBef>
                          <a:spcPts val="0"/>
                        </a:spcBef>
                        <a:spcAft>
                          <a:spcPts val="0"/>
                        </a:spcAft>
                      </a:pPr>
                      <a:r>
                        <a:rPr lang="en-US" sz="1400" dirty="0">
                          <a:effectLst/>
                          <a:latin typeface="Consolas" panose="020B0609020204030204" pitchFamily="49" charset="0"/>
                          <a:cs typeface="Consolas" panose="020B0609020204030204" pitchFamily="49" charset="0"/>
                        </a:rPr>
                        <a:t>C Program</a:t>
                      </a:r>
                      <a:endParaRPr lang="en-US" sz="1800" dirty="0">
                        <a:effectLst/>
                        <a:latin typeface="Consolas" panose="020B0609020204030204" pitchFamily="49" charset="0"/>
                        <a:ea typeface="宋体" panose="02010600030101010101" pitchFamily="2" charset="-122"/>
                        <a:cs typeface="Consolas"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spcBef>
                          <a:spcPts val="0"/>
                        </a:spcBef>
                        <a:spcAft>
                          <a:spcPts val="0"/>
                        </a:spcAft>
                      </a:pPr>
                      <a:r>
                        <a:rPr lang="en-US" sz="1400" dirty="0">
                          <a:effectLst/>
                          <a:latin typeface="Consolas" panose="020B0609020204030204" pitchFamily="49" charset="0"/>
                          <a:cs typeface="Consolas" panose="020B0609020204030204" pitchFamily="49" charset="0"/>
                        </a:rPr>
                        <a:t>Assembly Program</a:t>
                      </a:r>
                      <a:endParaRPr lang="en-US" sz="1800" dirty="0">
                        <a:effectLst/>
                        <a:latin typeface="Consolas" panose="020B0609020204030204" pitchFamily="49" charset="0"/>
                        <a:ea typeface="宋体" panose="02010600030101010101" pitchFamily="2" charset="-122"/>
                        <a:cs typeface="Consolas"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4880807"/>
                  </a:ext>
                </a:extLst>
              </a:tr>
              <a:tr h="981248">
                <a:tc>
                  <a:txBody>
                    <a:bodyPr/>
                    <a:lstStyle/>
                    <a:p>
                      <a:pPr marL="0" marR="0" algn="just">
                        <a:spcBef>
                          <a:spcPts val="300"/>
                        </a:spcBef>
                        <a:spcAft>
                          <a:spcPts val="0"/>
                        </a:spcAft>
                        <a:tabLst>
                          <a:tab pos="355600" algn="l"/>
                        </a:tabLst>
                      </a:pPr>
                      <a:r>
                        <a:rPr lang="en-US" sz="1600" b="0" dirty="0">
                          <a:effectLst/>
                          <a:latin typeface="Consolas" panose="020B0609020204030204" pitchFamily="49" charset="0"/>
                          <a:cs typeface="Consolas" panose="020B0609020204030204" pitchFamily="49" charset="0"/>
                        </a:rPr>
                        <a:t> </a:t>
                      </a:r>
                    </a:p>
                    <a:p>
                      <a:pPr marL="0" marR="0" algn="just">
                        <a:spcBef>
                          <a:spcPts val="0"/>
                        </a:spcBef>
                        <a:spcAft>
                          <a:spcPts val="0"/>
                        </a:spcAft>
                        <a:tabLst>
                          <a:tab pos="355600" algn="l"/>
                        </a:tabLst>
                      </a:pPr>
                      <a:r>
                        <a:rPr lang="en-US" sz="1600" b="0" dirty="0">
                          <a:effectLst/>
                          <a:latin typeface="Consolas" panose="020B0609020204030204" pitchFamily="49" charset="0"/>
                          <a:cs typeface="Consolas" panose="020B0609020204030204" pitchFamily="49" charset="0"/>
                        </a:rPr>
                        <a:t> </a:t>
                      </a:r>
                    </a:p>
                    <a:p>
                      <a:pPr marL="0" marR="0" algn="just">
                        <a:spcBef>
                          <a:spcPts val="0"/>
                        </a:spcBef>
                        <a:spcAft>
                          <a:spcPts val="0"/>
                        </a:spcAft>
                        <a:tabLst>
                          <a:tab pos="355600" algn="l"/>
                        </a:tabLst>
                      </a:pPr>
                      <a:r>
                        <a:rPr lang="en-US" sz="1600" b="0" dirty="0">
                          <a:effectLst/>
                          <a:latin typeface="Consolas" panose="020B0609020204030204" pitchFamily="49" charset="0"/>
                          <a:cs typeface="Consolas" panose="020B0609020204030204" pitchFamily="49" charset="0"/>
                        </a:rPr>
                        <a:t>int main(void) {</a:t>
                      </a:r>
                    </a:p>
                    <a:p>
                      <a:pPr marL="0" marR="0" algn="just">
                        <a:spcBef>
                          <a:spcPts val="0"/>
                        </a:spcBef>
                        <a:spcAft>
                          <a:spcPts val="0"/>
                        </a:spcAft>
                        <a:tabLst>
                          <a:tab pos="355600" algn="l"/>
                        </a:tabLst>
                      </a:pPr>
                      <a:r>
                        <a:rPr lang="en-US" sz="1600" b="0" dirty="0">
                          <a:effectLst/>
                          <a:latin typeface="Consolas" panose="020B0609020204030204" pitchFamily="49" charset="0"/>
                          <a:cs typeface="Consolas" panose="020B0609020204030204" pitchFamily="49" charset="0"/>
                        </a:rPr>
                        <a:t>  int result, n, </a:t>
                      </a:r>
                      <a:r>
                        <a:rPr lang="en-US" sz="1600" b="0" dirty="0" err="1">
                          <a:effectLst/>
                          <a:latin typeface="Consolas" panose="020B0609020204030204" pitchFamily="49" charset="0"/>
                          <a:cs typeface="Consolas" panose="020B0609020204030204" pitchFamily="49" charset="0"/>
                        </a:rPr>
                        <a:t>i</a:t>
                      </a:r>
                      <a:r>
                        <a:rPr lang="en-US" sz="1600" b="0" dirty="0">
                          <a:effectLst/>
                          <a:latin typeface="Consolas" panose="020B0609020204030204" pitchFamily="49" charset="0"/>
                          <a:cs typeface="Consolas" panose="020B0609020204030204" pitchFamily="49" charset="0"/>
                        </a:rPr>
                        <a:t>;</a:t>
                      </a:r>
                      <a:endParaRPr lang="en-US" sz="1600" b="0" dirty="0">
                        <a:effectLst/>
                        <a:latin typeface="Consolas" panose="020B0609020204030204" pitchFamily="49" charset="0"/>
                        <a:ea typeface="宋体" panose="02010600030101010101" pitchFamily="2" charset="-122"/>
                        <a:cs typeface="Consolas" panose="020B06090202040302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just">
                        <a:spcBef>
                          <a:spcPts val="300"/>
                        </a:spcBef>
                        <a:spcAft>
                          <a:spcPts val="0"/>
                        </a:spcAft>
                      </a:pPr>
                      <a:r>
                        <a:rPr lang="en-US" sz="1600" b="0" dirty="0">
                          <a:effectLst/>
                          <a:latin typeface="Consolas" panose="020B0609020204030204" pitchFamily="49" charset="0"/>
                          <a:cs typeface="Consolas" panose="020B0609020204030204" pitchFamily="49" charset="0"/>
                        </a:rPr>
                        <a:t>       AREA factorial, CODE, READONLY</a:t>
                      </a:r>
                    </a:p>
                    <a:p>
                      <a:pPr marL="0" marR="0" algn="just">
                        <a:spcBef>
                          <a:spcPts val="0"/>
                        </a:spcBef>
                        <a:spcAft>
                          <a:spcPts val="0"/>
                        </a:spcAft>
                      </a:pPr>
                      <a:r>
                        <a:rPr lang="en-US" sz="1600" b="0" dirty="0">
                          <a:effectLst/>
                          <a:latin typeface="Consolas" panose="020B0609020204030204" pitchFamily="49" charset="0"/>
                          <a:cs typeface="Consolas" panose="020B0609020204030204" pitchFamily="49" charset="0"/>
                        </a:rPr>
                        <a:t>       EXPORT __main</a:t>
                      </a:r>
                    </a:p>
                    <a:p>
                      <a:pPr marL="0" marR="0" algn="just">
                        <a:spcBef>
                          <a:spcPts val="0"/>
                        </a:spcBef>
                        <a:spcAft>
                          <a:spcPts val="0"/>
                        </a:spcAft>
                      </a:pPr>
                      <a:r>
                        <a:rPr lang="en-US" sz="1600" b="0" dirty="0">
                          <a:effectLst/>
                          <a:latin typeface="Consolas" panose="020B0609020204030204" pitchFamily="49" charset="0"/>
                          <a:cs typeface="Consolas" panose="020B0609020204030204" pitchFamily="49" charset="0"/>
                        </a:rPr>
                        <a:t>       ENTRY</a:t>
                      </a:r>
                    </a:p>
                    <a:p>
                      <a:pPr marL="0" marR="0" algn="just">
                        <a:spcBef>
                          <a:spcPts val="0"/>
                        </a:spcBef>
                        <a:spcAft>
                          <a:spcPts val="300"/>
                        </a:spcAft>
                      </a:pPr>
                      <a:r>
                        <a:rPr lang="en-US" sz="1600" b="0" dirty="0">
                          <a:effectLst/>
                          <a:latin typeface="Consolas" panose="020B0609020204030204" pitchFamily="49" charset="0"/>
                          <a:cs typeface="Consolas" panose="020B0609020204030204" pitchFamily="49" charset="0"/>
                        </a:rPr>
                        <a:t>__main PROC		 </a:t>
                      </a:r>
                      <a:endParaRPr lang="en-US" sz="1600" b="0" dirty="0">
                        <a:effectLst/>
                        <a:latin typeface="Consolas" panose="020B0609020204030204" pitchFamily="49" charset="0"/>
                        <a:ea typeface="宋体" panose="02010600030101010101" pitchFamily="2" charset="-122"/>
                        <a:cs typeface="Consolas" panose="020B06090202040302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3365925"/>
                  </a:ext>
                </a:extLst>
              </a:tr>
              <a:tr h="784999">
                <a:tc>
                  <a:txBody>
                    <a:bodyPr/>
                    <a:lstStyle/>
                    <a:p>
                      <a:pPr marL="0" marR="0" algn="just">
                        <a:spcBef>
                          <a:spcPts val="300"/>
                        </a:spcBef>
                        <a:spcAft>
                          <a:spcPts val="0"/>
                        </a:spcAft>
                        <a:tabLst>
                          <a:tab pos="355600" algn="l"/>
                        </a:tabLst>
                      </a:pPr>
                      <a:r>
                        <a:rPr lang="en-US" sz="1600" b="0" dirty="0">
                          <a:effectLst/>
                          <a:latin typeface="Consolas" panose="020B0609020204030204" pitchFamily="49" charset="0"/>
                          <a:cs typeface="Consolas" panose="020B0609020204030204" pitchFamily="49" charset="0"/>
                        </a:rPr>
                        <a:t>  result = 1;</a:t>
                      </a:r>
                    </a:p>
                    <a:p>
                      <a:pPr marL="0" marR="0" algn="just">
                        <a:spcBef>
                          <a:spcPts val="0"/>
                        </a:spcBef>
                        <a:spcAft>
                          <a:spcPts val="0"/>
                        </a:spcAft>
                        <a:tabLst>
                          <a:tab pos="355600" algn="l"/>
                        </a:tabLst>
                      </a:pPr>
                      <a:r>
                        <a:rPr lang="en-US" sz="1600" b="0" dirty="0">
                          <a:effectLst/>
                          <a:latin typeface="Consolas" panose="020B0609020204030204" pitchFamily="49" charset="0"/>
                          <a:cs typeface="Consolas" panose="020B0609020204030204" pitchFamily="49" charset="0"/>
                        </a:rPr>
                        <a:t>  n = 5;</a:t>
                      </a:r>
                      <a:endParaRPr lang="en-US" sz="1600" b="0" dirty="0">
                        <a:effectLst/>
                        <a:latin typeface="Consolas" panose="020B0609020204030204" pitchFamily="49" charset="0"/>
                        <a:ea typeface="宋体" panose="02010600030101010101" pitchFamily="2" charset="-122"/>
                        <a:cs typeface="Consolas" panose="020B06090202040302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just">
                        <a:spcBef>
                          <a:spcPts val="300"/>
                        </a:spcBef>
                        <a:spcAft>
                          <a:spcPts val="0"/>
                        </a:spcAft>
                      </a:pPr>
                      <a:r>
                        <a:rPr lang="en-US" sz="1600" b="0" dirty="0">
                          <a:effectLst/>
                          <a:latin typeface="Consolas" panose="020B0609020204030204" pitchFamily="49" charset="0"/>
                          <a:cs typeface="Consolas" panose="020B0609020204030204" pitchFamily="49" charset="0"/>
                        </a:rPr>
                        <a:t>       MOV  r0, #1      </a:t>
                      </a:r>
                      <a:r>
                        <a:rPr lang="en-US" sz="1600" b="0" dirty="0">
                          <a:solidFill>
                            <a:schemeClr val="bg1">
                              <a:lumMod val="50000"/>
                            </a:schemeClr>
                          </a:solidFill>
                          <a:effectLst/>
                          <a:latin typeface="Consolas" panose="020B0609020204030204" pitchFamily="49" charset="0"/>
                          <a:cs typeface="Consolas" panose="020B0609020204030204" pitchFamily="49" charset="0"/>
                        </a:rPr>
                        <a:t>; r0 = result</a:t>
                      </a:r>
                    </a:p>
                    <a:p>
                      <a:pPr marL="0" marR="0" algn="just">
                        <a:spcBef>
                          <a:spcPts val="0"/>
                        </a:spcBef>
                        <a:spcAft>
                          <a:spcPts val="300"/>
                        </a:spcAft>
                      </a:pPr>
                      <a:r>
                        <a:rPr lang="en-US" sz="1600" b="0" dirty="0">
                          <a:effectLst/>
                          <a:latin typeface="Consolas" panose="020B0609020204030204" pitchFamily="49" charset="0"/>
                          <a:cs typeface="Consolas" panose="020B0609020204030204" pitchFamily="49" charset="0"/>
                        </a:rPr>
                        <a:t>       MOV  r1, #5      </a:t>
                      </a:r>
                      <a:r>
                        <a:rPr lang="en-US" sz="1600" b="0" dirty="0">
                          <a:solidFill>
                            <a:schemeClr val="bg1">
                              <a:lumMod val="50000"/>
                            </a:schemeClr>
                          </a:solidFill>
                          <a:effectLst/>
                          <a:latin typeface="Consolas" panose="020B0609020204030204" pitchFamily="49" charset="0"/>
                          <a:cs typeface="Consolas" panose="020B0609020204030204" pitchFamily="49" charset="0"/>
                        </a:rPr>
                        <a:t>; r1 = n     </a:t>
                      </a:r>
                      <a:endParaRPr lang="en-US" sz="1600" b="0" dirty="0">
                        <a:solidFill>
                          <a:schemeClr val="bg1">
                            <a:lumMod val="50000"/>
                          </a:schemeClr>
                        </a:solidFill>
                        <a:effectLst/>
                        <a:latin typeface="Consolas" panose="020B0609020204030204" pitchFamily="49" charset="0"/>
                        <a:ea typeface="宋体" panose="02010600030101010101" pitchFamily="2" charset="-122"/>
                        <a:cs typeface="Consolas" panose="020B06090202040302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10582514"/>
                  </a:ext>
                </a:extLst>
              </a:tr>
              <a:tr h="1962497">
                <a:tc>
                  <a:txBody>
                    <a:bodyPr/>
                    <a:lstStyle/>
                    <a:p>
                      <a:pPr marL="0" marR="0" algn="just">
                        <a:spcBef>
                          <a:spcPts val="300"/>
                        </a:spcBef>
                        <a:spcAft>
                          <a:spcPts val="0"/>
                        </a:spcAft>
                        <a:tabLst>
                          <a:tab pos="355600" algn="l"/>
                        </a:tabLst>
                      </a:pPr>
                      <a:r>
                        <a:rPr lang="en-US" sz="1600" b="0" dirty="0">
                          <a:effectLst/>
                          <a:latin typeface="Consolas" panose="020B0609020204030204" pitchFamily="49" charset="0"/>
                          <a:cs typeface="Consolas" panose="020B0609020204030204" pitchFamily="49" charset="0"/>
                        </a:rPr>
                        <a:t>  for (</a:t>
                      </a:r>
                      <a:r>
                        <a:rPr lang="en-US" sz="1600" b="0" dirty="0" err="1">
                          <a:effectLst/>
                          <a:latin typeface="Consolas" panose="020B0609020204030204" pitchFamily="49" charset="0"/>
                          <a:cs typeface="Consolas" panose="020B0609020204030204" pitchFamily="49" charset="0"/>
                        </a:rPr>
                        <a:t>i</a:t>
                      </a:r>
                      <a:r>
                        <a:rPr lang="en-US" sz="1600" b="0" dirty="0">
                          <a:effectLst/>
                          <a:latin typeface="Consolas" panose="020B0609020204030204" pitchFamily="49" charset="0"/>
                          <a:cs typeface="Consolas" panose="020B0609020204030204" pitchFamily="49" charset="0"/>
                        </a:rPr>
                        <a:t> = 1; </a:t>
                      </a:r>
                      <a:r>
                        <a:rPr lang="en-US" sz="1600" b="0" dirty="0" err="1">
                          <a:effectLst/>
                          <a:latin typeface="Consolas" panose="020B0609020204030204" pitchFamily="49" charset="0"/>
                          <a:cs typeface="Consolas" panose="020B0609020204030204" pitchFamily="49" charset="0"/>
                        </a:rPr>
                        <a:t>i</a:t>
                      </a:r>
                      <a:r>
                        <a:rPr lang="en-US" sz="1600" b="0" dirty="0">
                          <a:effectLst/>
                          <a:latin typeface="Consolas" panose="020B0609020204030204" pitchFamily="49" charset="0"/>
                          <a:cs typeface="Consolas" panose="020B0609020204030204" pitchFamily="49" charset="0"/>
                        </a:rPr>
                        <a:t> &lt;= n; </a:t>
                      </a:r>
                      <a:r>
                        <a:rPr lang="en-US" sz="1600" b="0" dirty="0" err="1">
                          <a:effectLst/>
                          <a:latin typeface="Consolas" panose="020B0609020204030204" pitchFamily="49" charset="0"/>
                          <a:cs typeface="Consolas" panose="020B0609020204030204" pitchFamily="49" charset="0"/>
                        </a:rPr>
                        <a:t>i</a:t>
                      </a:r>
                      <a:r>
                        <a:rPr lang="en-US" sz="1600" b="0" dirty="0">
                          <a:effectLst/>
                          <a:latin typeface="Consolas" panose="020B0609020204030204" pitchFamily="49" charset="0"/>
                          <a:cs typeface="Consolas" panose="020B0609020204030204" pitchFamily="49" charset="0"/>
                        </a:rPr>
                        <a:t>++)</a:t>
                      </a:r>
                    </a:p>
                    <a:p>
                      <a:pPr marL="0" marR="0" algn="just">
                        <a:spcBef>
                          <a:spcPts val="0"/>
                        </a:spcBef>
                        <a:spcAft>
                          <a:spcPts val="0"/>
                        </a:spcAft>
                        <a:tabLst>
                          <a:tab pos="355600" algn="l"/>
                        </a:tabLst>
                      </a:pPr>
                      <a:r>
                        <a:rPr lang="en-US" sz="1600" b="0" dirty="0">
                          <a:effectLst/>
                          <a:latin typeface="Consolas" panose="020B0609020204030204" pitchFamily="49" charset="0"/>
                          <a:cs typeface="Consolas" panose="020B0609020204030204" pitchFamily="49" charset="0"/>
                        </a:rPr>
                        <a:t>    result = result * </a:t>
                      </a:r>
                      <a:r>
                        <a:rPr lang="en-US" sz="1600" b="0" dirty="0" err="1">
                          <a:effectLst/>
                          <a:latin typeface="Consolas" panose="020B0609020204030204" pitchFamily="49" charset="0"/>
                          <a:cs typeface="Consolas" panose="020B0609020204030204" pitchFamily="49" charset="0"/>
                        </a:rPr>
                        <a:t>i</a:t>
                      </a:r>
                      <a:r>
                        <a:rPr lang="en-US" sz="1600" b="0" dirty="0">
                          <a:effectLst/>
                          <a:latin typeface="Consolas" panose="020B0609020204030204" pitchFamily="49" charset="0"/>
                          <a:cs typeface="Consolas" panose="020B0609020204030204" pitchFamily="49" charset="0"/>
                        </a:rPr>
                        <a:t>;</a:t>
                      </a:r>
                    </a:p>
                    <a:p>
                      <a:pPr marL="0" marR="0" algn="just">
                        <a:spcBef>
                          <a:spcPts val="0"/>
                        </a:spcBef>
                        <a:spcAft>
                          <a:spcPts val="0"/>
                        </a:spcAft>
                        <a:tabLst>
                          <a:tab pos="355600" algn="l"/>
                        </a:tabLst>
                      </a:pPr>
                      <a:r>
                        <a:rPr lang="en-US" sz="1600" b="0" dirty="0">
                          <a:effectLst/>
                          <a:latin typeface="Consolas" panose="020B0609020204030204" pitchFamily="49" charset="0"/>
                          <a:cs typeface="Consolas" panose="020B0609020204030204" pitchFamily="49" charset="0"/>
                        </a:rPr>
                        <a:t>	</a:t>
                      </a:r>
                    </a:p>
                    <a:p>
                      <a:pPr marL="0" marR="0" algn="just">
                        <a:spcBef>
                          <a:spcPts val="0"/>
                        </a:spcBef>
                        <a:spcAft>
                          <a:spcPts val="0"/>
                        </a:spcAft>
                        <a:tabLst>
                          <a:tab pos="355600" algn="l"/>
                        </a:tabLst>
                      </a:pPr>
                      <a:r>
                        <a:rPr lang="en-US" sz="1600" b="0" dirty="0">
                          <a:effectLst/>
                          <a:latin typeface="Consolas" panose="020B0609020204030204" pitchFamily="49" charset="0"/>
                          <a:cs typeface="Consolas" panose="020B0609020204030204" pitchFamily="49" charset="0"/>
                        </a:rPr>
                        <a:t> </a:t>
                      </a:r>
                    </a:p>
                    <a:p>
                      <a:pPr marL="0" marR="0" algn="just">
                        <a:spcBef>
                          <a:spcPts val="0"/>
                        </a:spcBef>
                        <a:spcAft>
                          <a:spcPts val="0"/>
                        </a:spcAft>
                        <a:tabLst>
                          <a:tab pos="355600" algn="l"/>
                        </a:tabLst>
                      </a:pPr>
                      <a:r>
                        <a:rPr lang="en-US" sz="1600" b="0" dirty="0">
                          <a:effectLst/>
                          <a:latin typeface="Consolas" panose="020B0609020204030204" pitchFamily="49" charset="0"/>
                          <a:cs typeface="Consolas" panose="020B0609020204030204" pitchFamily="49" charset="0"/>
                        </a:rPr>
                        <a:t> </a:t>
                      </a:r>
                    </a:p>
                    <a:p>
                      <a:pPr marL="0" marR="0" algn="just">
                        <a:spcBef>
                          <a:spcPts val="0"/>
                        </a:spcBef>
                        <a:spcAft>
                          <a:spcPts val="0"/>
                        </a:spcAft>
                        <a:tabLst>
                          <a:tab pos="355600" algn="l"/>
                        </a:tabLst>
                      </a:pPr>
                      <a:r>
                        <a:rPr lang="en-US" sz="1600" b="0" dirty="0">
                          <a:effectLst/>
                          <a:latin typeface="Consolas" panose="020B0609020204030204" pitchFamily="49" charset="0"/>
                          <a:cs typeface="Consolas" panose="020B0609020204030204" pitchFamily="49" charset="0"/>
                        </a:rPr>
                        <a:t> </a:t>
                      </a:r>
                      <a:endParaRPr lang="en-US" sz="1600" b="0" dirty="0">
                        <a:effectLst/>
                        <a:latin typeface="Consolas" panose="020B0609020204030204" pitchFamily="49" charset="0"/>
                        <a:ea typeface="宋体" panose="02010600030101010101" pitchFamily="2" charset="-122"/>
                        <a:cs typeface="Consolas" panose="020B06090202040302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just">
                        <a:spcBef>
                          <a:spcPts val="300"/>
                        </a:spcBef>
                        <a:spcAft>
                          <a:spcPts val="0"/>
                        </a:spcAft>
                      </a:pPr>
                      <a:r>
                        <a:rPr lang="en-US" sz="1600" b="0" dirty="0">
                          <a:effectLst/>
                          <a:latin typeface="Consolas" panose="020B0609020204030204" pitchFamily="49" charset="0"/>
                          <a:cs typeface="Consolas" panose="020B0609020204030204" pitchFamily="49" charset="0"/>
                        </a:rPr>
                        <a:t>       MOV  r2, #1      </a:t>
                      </a:r>
                      <a:r>
                        <a:rPr lang="en-US" sz="1600" b="0" dirty="0">
                          <a:solidFill>
                            <a:schemeClr val="bg1">
                              <a:lumMod val="50000"/>
                            </a:schemeClr>
                          </a:solidFill>
                          <a:effectLst/>
                          <a:latin typeface="Consolas" panose="020B0609020204030204" pitchFamily="49" charset="0"/>
                          <a:cs typeface="Consolas" panose="020B0609020204030204" pitchFamily="49" charset="0"/>
                        </a:rPr>
                        <a:t>; r2 = </a:t>
                      </a:r>
                      <a:r>
                        <a:rPr lang="en-US" sz="1600" b="0" dirty="0" err="1">
                          <a:solidFill>
                            <a:schemeClr val="bg1">
                              <a:lumMod val="50000"/>
                            </a:schemeClr>
                          </a:solidFill>
                          <a:effectLst/>
                          <a:latin typeface="Consolas" panose="020B0609020204030204" pitchFamily="49" charset="0"/>
                          <a:cs typeface="Consolas" panose="020B0609020204030204" pitchFamily="49" charset="0"/>
                        </a:rPr>
                        <a:t>i</a:t>
                      </a:r>
                      <a:r>
                        <a:rPr lang="en-US" sz="1600" b="0" dirty="0">
                          <a:solidFill>
                            <a:schemeClr val="bg1">
                              <a:lumMod val="50000"/>
                            </a:schemeClr>
                          </a:solidFill>
                          <a:effectLst/>
                          <a:latin typeface="Consolas" panose="020B0609020204030204" pitchFamily="49" charset="0"/>
                          <a:cs typeface="Consolas" panose="020B0609020204030204" pitchFamily="49" charset="0"/>
                        </a:rPr>
                        <a:t> = 1</a:t>
                      </a:r>
                    </a:p>
                    <a:p>
                      <a:pPr marL="0" marR="0" algn="just">
                        <a:spcBef>
                          <a:spcPts val="0"/>
                        </a:spcBef>
                        <a:spcAft>
                          <a:spcPts val="0"/>
                        </a:spcAft>
                      </a:pPr>
                      <a:r>
                        <a:rPr lang="en-US" sz="1600" b="0" dirty="0">
                          <a:effectLst/>
                          <a:latin typeface="Consolas" panose="020B0609020204030204" pitchFamily="49" charset="0"/>
                          <a:cs typeface="Consolas" panose="020B0609020204030204" pitchFamily="49" charset="0"/>
                        </a:rPr>
                        <a:t>loop   CMP  r2, r1      </a:t>
                      </a:r>
                      <a:r>
                        <a:rPr lang="en-US" sz="1600" b="0" dirty="0">
                          <a:solidFill>
                            <a:schemeClr val="bg1">
                              <a:lumMod val="50000"/>
                            </a:schemeClr>
                          </a:solidFill>
                          <a:effectLst/>
                          <a:latin typeface="Consolas" panose="020B0609020204030204" pitchFamily="49" charset="0"/>
                          <a:cs typeface="Consolas" panose="020B0609020204030204" pitchFamily="49" charset="0"/>
                        </a:rPr>
                        <a:t>; compare </a:t>
                      </a:r>
                      <a:r>
                        <a:rPr lang="en-US" sz="1600" b="0" dirty="0" err="1">
                          <a:solidFill>
                            <a:schemeClr val="bg1">
                              <a:lumMod val="50000"/>
                            </a:schemeClr>
                          </a:solidFill>
                          <a:effectLst/>
                          <a:latin typeface="Consolas" panose="020B0609020204030204" pitchFamily="49" charset="0"/>
                          <a:cs typeface="Consolas" panose="020B0609020204030204" pitchFamily="49" charset="0"/>
                        </a:rPr>
                        <a:t>i</a:t>
                      </a:r>
                      <a:r>
                        <a:rPr lang="en-US" sz="1600" b="0" dirty="0">
                          <a:solidFill>
                            <a:schemeClr val="bg1">
                              <a:lumMod val="50000"/>
                            </a:schemeClr>
                          </a:solidFill>
                          <a:effectLst/>
                          <a:latin typeface="Consolas" panose="020B0609020204030204" pitchFamily="49" charset="0"/>
                          <a:cs typeface="Consolas" panose="020B0609020204030204" pitchFamily="49" charset="0"/>
                        </a:rPr>
                        <a:t> and n</a:t>
                      </a:r>
                    </a:p>
                    <a:p>
                      <a:pPr marL="0" marR="0" algn="just">
                        <a:spcBef>
                          <a:spcPts val="0"/>
                        </a:spcBef>
                        <a:spcAft>
                          <a:spcPts val="0"/>
                        </a:spcAft>
                      </a:pPr>
                      <a:r>
                        <a:rPr lang="en-US" sz="1600" b="0" dirty="0">
                          <a:effectLst/>
                          <a:latin typeface="Consolas" panose="020B0609020204030204" pitchFamily="49" charset="0"/>
                          <a:cs typeface="Consolas" panose="020B0609020204030204" pitchFamily="49" charset="0"/>
                        </a:rPr>
                        <a:t>       BGT  stop        </a:t>
                      </a:r>
                      <a:r>
                        <a:rPr lang="en-US" sz="1600" b="0" dirty="0">
                          <a:solidFill>
                            <a:schemeClr val="bg1">
                              <a:lumMod val="50000"/>
                            </a:schemeClr>
                          </a:solidFill>
                          <a:effectLst/>
                          <a:latin typeface="Consolas" panose="020B0609020204030204" pitchFamily="49" charset="0"/>
                          <a:cs typeface="Consolas" panose="020B0609020204030204" pitchFamily="49" charset="0"/>
                        </a:rPr>
                        <a:t>; if </a:t>
                      </a:r>
                      <a:r>
                        <a:rPr lang="en-US" sz="1600" b="0" dirty="0" err="1">
                          <a:solidFill>
                            <a:schemeClr val="bg1">
                              <a:lumMod val="50000"/>
                            </a:schemeClr>
                          </a:solidFill>
                          <a:effectLst/>
                          <a:latin typeface="Consolas" panose="020B0609020204030204" pitchFamily="49" charset="0"/>
                          <a:cs typeface="Consolas" panose="020B0609020204030204" pitchFamily="49" charset="0"/>
                        </a:rPr>
                        <a:t>i</a:t>
                      </a:r>
                      <a:r>
                        <a:rPr lang="en-US" sz="1600" b="0" dirty="0">
                          <a:solidFill>
                            <a:schemeClr val="bg1">
                              <a:lumMod val="50000"/>
                            </a:schemeClr>
                          </a:solidFill>
                          <a:effectLst/>
                          <a:latin typeface="Consolas" panose="020B0609020204030204" pitchFamily="49" charset="0"/>
                          <a:cs typeface="Consolas" panose="020B0609020204030204" pitchFamily="49" charset="0"/>
                        </a:rPr>
                        <a:t> &gt; n, stop</a:t>
                      </a:r>
                    </a:p>
                    <a:p>
                      <a:pPr marL="0" marR="0" algn="just">
                        <a:spcBef>
                          <a:spcPts val="0"/>
                        </a:spcBef>
                        <a:spcAft>
                          <a:spcPts val="0"/>
                        </a:spcAft>
                      </a:pPr>
                      <a:r>
                        <a:rPr lang="en-US" sz="1600" b="0" dirty="0">
                          <a:effectLst/>
                          <a:latin typeface="Consolas" panose="020B0609020204030204" pitchFamily="49" charset="0"/>
                          <a:cs typeface="Consolas" panose="020B0609020204030204" pitchFamily="49" charset="0"/>
                        </a:rPr>
                        <a:t>       MULS r0, r2, r0  </a:t>
                      </a:r>
                      <a:r>
                        <a:rPr lang="en-US" sz="1600" b="0" dirty="0">
                          <a:solidFill>
                            <a:schemeClr val="bg1">
                              <a:lumMod val="50000"/>
                            </a:schemeClr>
                          </a:solidFill>
                          <a:effectLst/>
                          <a:latin typeface="Consolas" panose="020B0609020204030204" pitchFamily="49" charset="0"/>
                          <a:cs typeface="Consolas" panose="020B0609020204030204" pitchFamily="49" charset="0"/>
                        </a:rPr>
                        <a:t>; result *= </a:t>
                      </a:r>
                      <a:r>
                        <a:rPr lang="en-US" sz="1600" b="0" dirty="0" err="1">
                          <a:solidFill>
                            <a:schemeClr val="bg1">
                              <a:lumMod val="50000"/>
                            </a:schemeClr>
                          </a:solidFill>
                          <a:effectLst/>
                          <a:latin typeface="Consolas" panose="020B0609020204030204" pitchFamily="49" charset="0"/>
                          <a:cs typeface="Consolas" panose="020B0609020204030204" pitchFamily="49" charset="0"/>
                        </a:rPr>
                        <a:t>i</a:t>
                      </a:r>
                      <a:endParaRPr lang="en-US" sz="1600" b="0" dirty="0">
                        <a:solidFill>
                          <a:schemeClr val="bg1">
                            <a:lumMod val="50000"/>
                          </a:schemeClr>
                        </a:solidFill>
                        <a:effectLst/>
                        <a:latin typeface="Consolas" panose="020B0609020204030204" pitchFamily="49" charset="0"/>
                        <a:cs typeface="Consolas" panose="020B0609020204030204" pitchFamily="49" charset="0"/>
                      </a:endParaRPr>
                    </a:p>
                    <a:p>
                      <a:pPr marL="0" marR="0" algn="just">
                        <a:spcBef>
                          <a:spcPts val="0"/>
                        </a:spcBef>
                        <a:spcAft>
                          <a:spcPts val="0"/>
                        </a:spcAft>
                      </a:pPr>
                      <a:r>
                        <a:rPr lang="en-US" sz="1600" b="0" dirty="0">
                          <a:effectLst/>
                          <a:latin typeface="Consolas" panose="020B0609020204030204" pitchFamily="49" charset="0"/>
                          <a:cs typeface="Consolas" panose="020B0609020204030204" pitchFamily="49" charset="0"/>
                        </a:rPr>
                        <a:t>       ADD  r2, r2, #1  </a:t>
                      </a:r>
                      <a:r>
                        <a:rPr lang="en-US" sz="1600" b="0" dirty="0">
                          <a:solidFill>
                            <a:schemeClr val="bg1">
                              <a:lumMod val="50000"/>
                            </a:schemeClr>
                          </a:solidFill>
                          <a:effectLst/>
                          <a:latin typeface="Consolas" panose="020B0609020204030204" pitchFamily="49" charset="0"/>
                          <a:cs typeface="Consolas" panose="020B0609020204030204" pitchFamily="49" charset="0"/>
                        </a:rPr>
                        <a:t>; </a:t>
                      </a:r>
                      <a:r>
                        <a:rPr lang="en-US" sz="1600" b="0" dirty="0" err="1">
                          <a:solidFill>
                            <a:schemeClr val="bg1">
                              <a:lumMod val="50000"/>
                            </a:schemeClr>
                          </a:solidFill>
                          <a:effectLst/>
                          <a:latin typeface="Consolas" panose="020B0609020204030204" pitchFamily="49" charset="0"/>
                          <a:cs typeface="Consolas" panose="020B0609020204030204" pitchFamily="49" charset="0"/>
                        </a:rPr>
                        <a:t>i</a:t>
                      </a:r>
                      <a:r>
                        <a:rPr lang="en-US" sz="1600" b="0" dirty="0">
                          <a:solidFill>
                            <a:schemeClr val="bg1">
                              <a:lumMod val="50000"/>
                            </a:schemeClr>
                          </a:solidFill>
                          <a:effectLst/>
                          <a:latin typeface="Consolas" panose="020B0609020204030204" pitchFamily="49" charset="0"/>
                          <a:cs typeface="Consolas" panose="020B0609020204030204" pitchFamily="49" charset="0"/>
                        </a:rPr>
                        <a:t>++</a:t>
                      </a:r>
                    </a:p>
                    <a:p>
                      <a:pPr marL="0" marR="0" algn="just">
                        <a:spcBef>
                          <a:spcPts val="0"/>
                        </a:spcBef>
                        <a:spcAft>
                          <a:spcPts val="300"/>
                        </a:spcAft>
                      </a:pPr>
                      <a:r>
                        <a:rPr lang="en-US" sz="1600" b="0" dirty="0">
                          <a:effectLst/>
                          <a:latin typeface="Consolas" panose="020B0609020204030204" pitchFamily="49" charset="0"/>
                          <a:cs typeface="Consolas" panose="020B0609020204030204" pitchFamily="49" charset="0"/>
                        </a:rPr>
                        <a:t>       B    loop  </a:t>
                      </a:r>
                      <a:endParaRPr lang="en-US" sz="1600" b="0" dirty="0">
                        <a:effectLst/>
                        <a:latin typeface="Consolas" panose="020B0609020204030204" pitchFamily="49" charset="0"/>
                        <a:ea typeface="宋体" panose="02010600030101010101" pitchFamily="2" charset="-122"/>
                        <a:cs typeface="Consolas" panose="020B06090202040302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2276398"/>
                  </a:ext>
                </a:extLst>
              </a:tr>
              <a:tr h="730519">
                <a:tc>
                  <a:txBody>
                    <a:bodyPr/>
                    <a:lstStyle/>
                    <a:p>
                      <a:pPr marL="0" marR="0" algn="just">
                        <a:spcBef>
                          <a:spcPts val="300"/>
                        </a:spcBef>
                        <a:spcAft>
                          <a:spcPts val="0"/>
                        </a:spcAft>
                        <a:tabLst>
                          <a:tab pos="355600" algn="l"/>
                        </a:tabLst>
                      </a:pPr>
                      <a:r>
                        <a:rPr lang="en-US" sz="1600" b="0" dirty="0">
                          <a:effectLst/>
                          <a:latin typeface="Consolas" panose="020B0609020204030204" pitchFamily="49" charset="0"/>
                          <a:cs typeface="Consolas" panose="020B0609020204030204" pitchFamily="49" charset="0"/>
                        </a:rPr>
                        <a:t>  while(1);</a:t>
                      </a:r>
                    </a:p>
                    <a:p>
                      <a:pPr marL="0" marR="0" algn="just">
                        <a:spcBef>
                          <a:spcPts val="0"/>
                        </a:spcBef>
                        <a:spcAft>
                          <a:spcPts val="0"/>
                        </a:spcAft>
                        <a:tabLst>
                          <a:tab pos="355600" algn="l"/>
                        </a:tabLst>
                      </a:pPr>
                      <a:r>
                        <a:rPr lang="en-US" sz="1600" b="0" dirty="0">
                          <a:effectLst/>
                          <a:latin typeface="Consolas" panose="020B0609020204030204" pitchFamily="49" charset="0"/>
                          <a:cs typeface="Consolas" panose="020B0609020204030204" pitchFamily="49" charset="0"/>
                        </a:rPr>
                        <a:t>}</a:t>
                      </a:r>
                      <a:endParaRPr lang="en-US" sz="1600" b="0" dirty="0">
                        <a:effectLst/>
                        <a:latin typeface="Consolas" panose="020B0609020204030204" pitchFamily="49" charset="0"/>
                        <a:ea typeface="宋体" panose="02010600030101010101" pitchFamily="2" charset="-122"/>
                        <a:cs typeface="Consolas" panose="020B06090202040302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spcBef>
                          <a:spcPts val="300"/>
                        </a:spcBef>
                        <a:spcAft>
                          <a:spcPts val="0"/>
                        </a:spcAft>
                      </a:pPr>
                      <a:r>
                        <a:rPr lang="en-US" sz="1600" b="0" dirty="0">
                          <a:effectLst/>
                          <a:latin typeface="Consolas" panose="020B0609020204030204" pitchFamily="49" charset="0"/>
                          <a:cs typeface="Consolas" panose="020B0609020204030204" pitchFamily="49" charset="0"/>
                        </a:rPr>
                        <a:t>stop   B    stop</a:t>
                      </a:r>
                    </a:p>
                    <a:p>
                      <a:pPr marL="0" marR="0" algn="just">
                        <a:spcBef>
                          <a:spcPts val="0"/>
                        </a:spcBef>
                        <a:spcAft>
                          <a:spcPts val="0"/>
                        </a:spcAft>
                      </a:pPr>
                      <a:r>
                        <a:rPr lang="en-US" sz="1600" b="0" dirty="0">
                          <a:effectLst/>
                          <a:latin typeface="Consolas" panose="020B0609020204030204" pitchFamily="49" charset="0"/>
                          <a:cs typeface="Consolas" panose="020B0609020204030204" pitchFamily="49" charset="0"/>
                        </a:rPr>
                        <a:t>       ENDP</a:t>
                      </a:r>
                    </a:p>
                    <a:p>
                      <a:pPr marL="0" marR="0" algn="just">
                        <a:spcBef>
                          <a:spcPts val="0"/>
                        </a:spcBef>
                        <a:spcAft>
                          <a:spcPts val="300"/>
                        </a:spcAft>
                      </a:pPr>
                      <a:r>
                        <a:rPr lang="en-US" sz="1600" b="0" dirty="0">
                          <a:effectLst/>
                          <a:latin typeface="Consolas" panose="020B0609020204030204" pitchFamily="49" charset="0"/>
                          <a:cs typeface="Consolas" panose="020B0609020204030204" pitchFamily="49" charset="0"/>
                        </a:rPr>
                        <a:t>       END</a:t>
                      </a:r>
                      <a:endParaRPr lang="en-US" sz="1600" b="0" dirty="0">
                        <a:effectLst/>
                        <a:latin typeface="Consolas" panose="020B0609020204030204" pitchFamily="49" charset="0"/>
                        <a:ea typeface="宋体" panose="02010600030101010101" pitchFamily="2" charset="-122"/>
                        <a:cs typeface="Consolas" panose="020B0609020204030204" pitchFamily="49"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6370182"/>
                  </a:ext>
                </a:extLst>
              </a:tr>
            </a:tbl>
          </a:graphicData>
        </a:graphic>
      </p:graphicFrame>
    </p:spTree>
    <p:extLst>
      <p:ext uri="{BB962C8B-B14F-4D97-AF65-F5344CB8AC3E}">
        <p14:creationId xmlns:p14="http://schemas.microsoft.com/office/powerpoint/2010/main" val="3482730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3215"/>
            <a:ext cx="8229600" cy="990600"/>
          </a:xfrm>
        </p:spPr>
        <p:txBody>
          <a:bodyPr/>
          <a:lstStyle/>
          <a:p>
            <a:r>
              <a:rPr lang="en-US" dirty="0"/>
              <a:t>Example 2: Counting Ones in a Word</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18</a:t>
            </a:fld>
            <a:endParaRPr kumimoji="0" lang="en-US" dirty="0"/>
          </a:p>
        </p:txBody>
      </p:sp>
      <p:sp>
        <p:nvSpPr>
          <p:cNvPr id="5" name="Rectangle 4"/>
          <p:cNvSpPr/>
          <p:nvPr/>
        </p:nvSpPr>
        <p:spPr>
          <a:xfrm>
            <a:off x="76200" y="1225907"/>
            <a:ext cx="4233333" cy="504753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400" b="1" dirty="0">
                <a:latin typeface="Consolas" panose="020B0609020204030204" pitchFamily="49" charset="0"/>
                <a:cs typeface="Consolas" panose="020B0609020204030204" pitchFamily="49" charset="0"/>
              </a:rPr>
              <a:t>Assembly Program</a:t>
            </a:r>
          </a:p>
          <a:p>
            <a:r>
              <a:rPr lang="en-US" sz="1400" b="1" dirty="0">
                <a:latin typeface="Consolas" panose="020B0609020204030204" pitchFamily="49" charset="0"/>
                <a:cs typeface="Consolas" panose="020B0609020204030204" pitchFamily="49" charset="0"/>
              </a:rPr>
              <a:t>        AREA </a:t>
            </a:r>
            <a:r>
              <a:rPr lang="en-US" sz="1400" b="1" dirty="0" err="1">
                <a:latin typeface="Consolas" panose="020B0609020204030204" pitchFamily="49" charset="0"/>
                <a:cs typeface="Consolas" panose="020B0609020204030204" pitchFamily="49" charset="0"/>
              </a:rPr>
              <a:t>Count_Ones</a:t>
            </a:r>
            <a:r>
              <a:rPr lang="en-US" sz="1400" b="1" dirty="0">
                <a:latin typeface="Consolas" panose="020B0609020204030204" pitchFamily="49" charset="0"/>
                <a:cs typeface="Consolas" panose="020B0609020204030204" pitchFamily="49" charset="0"/>
              </a:rPr>
              <a:t>, CODE</a:t>
            </a:r>
          </a:p>
          <a:p>
            <a:r>
              <a:rPr lang="en-US" sz="1400" b="1" dirty="0">
                <a:latin typeface="Consolas" panose="020B0609020204030204" pitchFamily="49" charset="0"/>
                <a:cs typeface="Consolas" panose="020B0609020204030204" pitchFamily="49" charset="0"/>
              </a:rPr>
              <a:t>        EXPORT __main</a:t>
            </a:r>
          </a:p>
          <a:p>
            <a:r>
              <a:rPr lang="en-US" sz="1400" b="1" dirty="0">
                <a:latin typeface="Consolas" panose="020B0609020204030204" pitchFamily="49" charset="0"/>
                <a:cs typeface="Consolas" panose="020B0609020204030204" pitchFamily="49" charset="0"/>
              </a:rPr>
              <a:t>        ALIGN</a:t>
            </a:r>
          </a:p>
          <a:p>
            <a:r>
              <a:rPr lang="en-US" sz="1400" b="1" dirty="0">
                <a:latin typeface="Consolas" panose="020B0609020204030204" pitchFamily="49" charset="0"/>
                <a:cs typeface="Consolas" panose="020B0609020204030204" pitchFamily="49" charset="0"/>
              </a:rPr>
              <a:t>        ENTRY</a:t>
            </a:r>
          </a:p>
          <a:p>
            <a:r>
              <a:rPr lang="en-US" sz="1400" b="1" dirty="0">
                <a:latin typeface="Consolas" panose="020B0609020204030204" pitchFamily="49" charset="0"/>
                <a:cs typeface="Consolas" panose="020B0609020204030204" pitchFamily="49" charset="0"/>
              </a:rPr>
              <a:t>__main  PROC</a:t>
            </a:r>
          </a:p>
          <a:p>
            <a:r>
              <a:rPr lang="en-US" sz="1400" b="1" dirty="0">
                <a:solidFill>
                  <a:schemeClr val="bg1">
                    <a:lumMod val="50000"/>
                  </a:schemeClr>
                </a:solidFill>
                <a:latin typeface="Consolas" panose="020B0609020204030204" pitchFamily="49" charset="0"/>
                <a:cs typeface="Consolas" panose="020B0609020204030204" pitchFamily="49" charset="0"/>
              </a:rPr>
              <a:t>        ; r0 = Input = x</a:t>
            </a:r>
          </a:p>
          <a:p>
            <a:r>
              <a:rPr lang="en-US" sz="1400" b="1" dirty="0">
                <a:solidFill>
                  <a:schemeClr val="bg1">
                    <a:lumMod val="50000"/>
                  </a:schemeClr>
                </a:solidFill>
                <a:latin typeface="Consolas" panose="020B0609020204030204" pitchFamily="49" charset="0"/>
                <a:cs typeface="Consolas" panose="020B0609020204030204" pitchFamily="49" charset="0"/>
              </a:rPr>
              <a:t>        ; r1 = Number of ones = counter</a:t>
            </a:r>
          </a:p>
          <a:p>
            <a:r>
              <a:rPr lang="en-US" sz="1400" b="1" dirty="0">
                <a:latin typeface="Consolas" panose="020B0609020204030204" pitchFamily="49" charset="0"/>
                <a:cs typeface="Consolas" panose="020B0609020204030204" pitchFamily="49" charset="0"/>
              </a:rPr>
              <a:t>        LDR  r0, =0xAAAAAAAA</a:t>
            </a:r>
          </a:p>
          <a:p>
            <a:endParaRPr lang="en-US" sz="1400" b="1" dirty="0">
              <a:latin typeface="Consolas" panose="020B0609020204030204" pitchFamily="49" charset="0"/>
              <a:cs typeface="Consolas" panose="020B0609020204030204" pitchFamily="49" charset="0"/>
            </a:endParaRPr>
          </a:p>
          <a:p>
            <a:r>
              <a:rPr lang="en-US" sz="1400" b="1" dirty="0">
                <a:solidFill>
                  <a:schemeClr val="bg1">
                    <a:lumMod val="50000"/>
                  </a:schemeClr>
                </a:solidFill>
                <a:latin typeface="Consolas" panose="020B0609020204030204" pitchFamily="49" charset="0"/>
                <a:cs typeface="Consolas" panose="020B0609020204030204" pitchFamily="49" charset="0"/>
              </a:rPr>
              <a:t>        ; r1 = r0 &gt;&gt; 31</a:t>
            </a:r>
          </a:p>
          <a:p>
            <a:r>
              <a:rPr lang="en-US" sz="1400" b="1" dirty="0">
                <a:latin typeface="Consolas" panose="020B0609020204030204" pitchFamily="49" charset="0"/>
                <a:cs typeface="Consolas" panose="020B0609020204030204" pitchFamily="49" charset="0"/>
              </a:rPr>
              <a:t>        </a:t>
            </a:r>
            <a:r>
              <a:rPr lang="en-US" sz="1400" b="1" dirty="0">
                <a:solidFill>
                  <a:srgbClr val="0000FF"/>
                </a:solidFill>
                <a:latin typeface="Consolas" panose="020B0609020204030204" pitchFamily="49" charset="0"/>
                <a:cs typeface="Consolas" panose="020B0609020204030204" pitchFamily="49" charset="0"/>
              </a:rPr>
              <a:t>MOV  r1, r0, LSR #31 </a:t>
            </a:r>
          </a:p>
          <a:p>
            <a:endParaRPr lang="en-US" sz="1400" b="1" dirty="0">
              <a:latin typeface="Consolas" panose="020B0609020204030204" pitchFamily="49" charset="0"/>
              <a:cs typeface="Consolas" panose="020B0609020204030204" pitchFamily="49" charset="0"/>
            </a:endParaRPr>
          </a:p>
          <a:p>
            <a:r>
              <a:rPr lang="en-US" sz="1400" b="1" dirty="0">
                <a:solidFill>
                  <a:schemeClr val="bg1">
                    <a:lumMod val="50000"/>
                  </a:schemeClr>
                </a:solidFill>
                <a:latin typeface="Consolas" panose="020B0609020204030204" pitchFamily="49" charset="0"/>
                <a:cs typeface="Consolas" panose="020B0609020204030204" pitchFamily="49" charset="0"/>
              </a:rPr>
              <a:t>        ; r0 = r0 &lt;&lt; 2 and change Carry</a:t>
            </a:r>
          </a:p>
          <a:p>
            <a:r>
              <a:rPr lang="en-US" sz="1400" b="1" dirty="0">
                <a:solidFill>
                  <a:srgbClr val="0000FF"/>
                </a:solidFill>
                <a:latin typeface="Consolas" panose="020B0609020204030204" pitchFamily="49" charset="0"/>
                <a:cs typeface="Consolas" panose="020B0609020204030204" pitchFamily="49" charset="0"/>
              </a:rPr>
              <a:t>loop    MOVS r0, r0, LSL #2	  </a:t>
            </a:r>
          </a:p>
          <a:p>
            <a:endParaRPr lang="en-US" sz="1400" b="1" dirty="0">
              <a:solidFill>
                <a:srgbClr val="0000FF"/>
              </a:solidFill>
              <a:latin typeface="Consolas" panose="020B0609020204030204" pitchFamily="49" charset="0"/>
              <a:cs typeface="Consolas" panose="020B0609020204030204" pitchFamily="49" charset="0"/>
            </a:endParaRPr>
          </a:p>
          <a:p>
            <a:r>
              <a:rPr lang="en-US" sz="1400" b="1" dirty="0">
                <a:solidFill>
                  <a:schemeClr val="bg1">
                    <a:lumMod val="50000"/>
                  </a:schemeClr>
                </a:solidFill>
                <a:latin typeface="Consolas" panose="020B0609020204030204" pitchFamily="49" charset="0"/>
                <a:cs typeface="Consolas" panose="020B0609020204030204" pitchFamily="49" charset="0"/>
              </a:rPr>
              <a:t>        ; r1 = r1 + r0 &gt;&gt; 31 + Carry </a:t>
            </a:r>
          </a:p>
          <a:p>
            <a:r>
              <a:rPr lang="en-US" sz="1400" b="1" dirty="0">
                <a:solidFill>
                  <a:srgbClr val="0000FF"/>
                </a:solidFill>
                <a:latin typeface="Consolas" panose="020B0609020204030204" pitchFamily="49" charset="0"/>
                <a:cs typeface="Consolas" panose="020B0609020204030204" pitchFamily="49" charset="0"/>
              </a:rPr>
              <a:t>        ADC    r1, r1, r0, LSR #31	  </a:t>
            </a:r>
          </a:p>
          <a:p>
            <a:r>
              <a:rPr lang="en-US" sz="1400" b="1" dirty="0">
                <a:solidFill>
                  <a:srgbClr val="0000FF"/>
                </a:solidFill>
                <a:latin typeface="Consolas" panose="020B0609020204030204" pitchFamily="49" charset="0"/>
                <a:cs typeface="Consolas" panose="020B0609020204030204" pitchFamily="49" charset="0"/>
              </a:rPr>
              <a:t>        BNE  loop</a:t>
            </a: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stop    B	stop</a:t>
            </a:r>
          </a:p>
          <a:p>
            <a:r>
              <a:rPr lang="en-US" sz="1400" b="1" dirty="0">
                <a:latin typeface="Consolas" panose="020B0609020204030204" pitchFamily="49" charset="0"/>
                <a:cs typeface="Consolas" panose="020B0609020204030204" pitchFamily="49" charset="0"/>
              </a:rPr>
              <a:t>        ENDP</a:t>
            </a:r>
          </a:p>
          <a:p>
            <a:r>
              <a:rPr lang="en-US" sz="1400" b="1" dirty="0">
                <a:latin typeface="Consolas" panose="020B0609020204030204" pitchFamily="49" charset="0"/>
                <a:cs typeface="Consolas" panose="020B0609020204030204" pitchFamily="49" charset="0"/>
              </a:rPr>
              <a:t>        END</a:t>
            </a:r>
          </a:p>
        </p:txBody>
      </p:sp>
      <p:pic>
        <p:nvPicPr>
          <p:cNvPr id="8" name="Picture 7"/>
          <p:cNvPicPr>
            <a:picLocks noChangeAspect="1"/>
          </p:cNvPicPr>
          <p:nvPr/>
        </p:nvPicPr>
        <p:blipFill>
          <a:blip r:embed="rId3"/>
          <a:stretch>
            <a:fillRect/>
          </a:stretch>
        </p:blipFill>
        <p:spPr>
          <a:xfrm>
            <a:off x="4623300" y="3606681"/>
            <a:ext cx="4125460" cy="2988916"/>
          </a:xfrm>
          <a:prstGeom prst="rect">
            <a:avLst/>
          </a:prstGeom>
        </p:spPr>
      </p:pic>
      <p:sp>
        <p:nvSpPr>
          <p:cNvPr id="9" name="Rectangle 8"/>
          <p:cNvSpPr/>
          <p:nvPr/>
        </p:nvSpPr>
        <p:spPr>
          <a:xfrm>
            <a:off x="4626886" y="6553809"/>
            <a:ext cx="4114800" cy="307777"/>
          </a:xfrm>
          <a:prstGeom prst="rect">
            <a:avLst/>
          </a:prstGeom>
        </p:spPr>
        <p:txBody>
          <a:bodyPr wrap="square">
            <a:spAutoFit/>
          </a:bodyPr>
          <a:lstStyle/>
          <a:p>
            <a:r>
              <a:rPr lang="en-US" sz="1400" dirty="0">
                <a:solidFill>
                  <a:srgbClr val="000000"/>
                </a:solidFill>
                <a:latin typeface="Arial" panose="020B0604020202020204" pitchFamily="34" charset="0"/>
              </a:rPr>
              <a:t>At the end of the first loop: </a:t>
            </a:r>
            <a:r>
              <a:rPr lang="en-US" sz="1400" b="1" dirty="0">
                <a:solidFill>
                  <a:srgbClr val="FF0000"/>
                </a:solidFill>
                <a:latin typeface="Arial" panose="020B0604020202020204" pitchFamily="34" charset="0"/>
              </a:rPr>
              <a:t>r1 = b31 + b30 + b29</a:t>
            </a:r>
            <a:endParaRPr lang="en-US" sz="1400" dirty="0">
              <a:solidFill>
                <a:srgbClr val="000000"/>
              </a:solidFill>
              <a:latin typeface="Arial" panose="020B0604020202020204" pitchFamily="34" charset="0"/>
            </a:endParaRPr>
          </a:p>
        </p:txBody>
      </p:sp>
      <p:graphicFrame>
        <p:nvGraphicFramePr>
          <p:cNvPr id="4" name="Table 3">
            <a:extLst>
              <a:ext uri="{FF2B5EF4-FFF2-40B4-BE49-F238E27FC236}">
                <a16:creationId xmlns:a16="http://schemas.microsoft.com/office/drawing/2014/main" id="{5EA93DCD-2C3A-1F47-2F06-34FA76DEA071}"/>
              </a:ext>
            </a:extLst>
          </p:cNvPr>
          <p:cNvGraphicFramePr>
            <a:graphicFrameLocks noGrp="1"/>
          </p:cNvGraphicFramePr>
          <p:nvPr>
            <p:extLst>
              <p:ext uri="{D42A27DB-BD31-4B8C-83A1-F6EECF244321}">
                <p14:modId xmlns:p14="http://schemas.microsoft.com/office/powerpoint/2010/main" val="3858134638"/>
              </p:ext>
            </p:extLst>
          </p:nvPr>
        </p:nvGraphicFramePr>
        <p:xfrm>
          <a:off x="4309533" y="547046"/>
          <a:ext cx="4834467" cy="3019255"/>
        </p:xfrm>
        <a:graphic>
          <a:graphicData uri="http://schemas.openxmlformats.org/drawingml/2006/table">
            <a:tbl>
              <a:tblPr firstRow="1" firstCol="1" bandRow="1" bandCol="1">
                <a:tableStyleId>{2D5ABB26-0587-4C30-8999-92F81FD0307C}</a:tableStyleId>
              </a:tblPr>
              <a:tblGrid>
                <a:gridCol w="4834467">
                  <a:extLst>
                    <a:ext uri="{9D8B030D-6E8A-4147-A177-3AD203B41FA5}">
                      <a16:colId xmlns:a16="http://schemas.microsoft.com/office/drawing/2014/main" val="20000"/>
                    </a:ext>
                  </a:extLst>
                </a:gridCol>
              </a:tblGrid>
              <a:tr h="3019255">
                <a:tc>
                  <a:txBody>
                    <a:bodyPr/>
                    <a:lstStyle/>
                    <a:p>
                      <a:pPr marL="0" marR="0">
                        <a:spcBef>
                          <a:spcPts val="0"/>
                        </a:spcBef>
                        <a:spcAft>
                          <a:spcPts val="0"/>
                        </a:spcAft>
                      </a:pPr>
                      <a:r>
                        <a:rPr lang="en-US" sz="1400" b="0" dirty="0">
                          <a:effectLst/>
                        </a:rPr>
                        <a:t>After LDR: r0=10101010101010101010101010101010</a:t>
                      </a:r>
                    </a:p>
                    <a:p>
                      <a:pPr marL="0" marR="0">
                        <a:spcBef>
                          <a:spcPts val="0"/>
                        </a:spcBef>
                        <a:spcAft>
                          <a:spcPts val="0"/>
                        </a:spcAft>
                      </a:pPr>
                      <a:r>
                        <a:rPr lang="en-US" sz="1400" b="0" dirty="0">
                          <a:effectLst/>
                        </a:rPr>
                        <a:t>(Load input data into r0)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effectLst/>
                        </a:rPr>
                        <a:t>After MOV: r1=r0 &gt;&gt; 31 = 1 (Initialize r1 with the most significant bit of r0. r0 logical shift right by 31 bits, take the leftmost bit b31)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effectLst/>
                        </a:rPr>
                        <a:t>After MOVS: r0 = r0 &lt;&lt; 2 =10101010101010101010101010101000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effectLst/>
                        </a:rPr>
                        <a:t>(Logical shift left r0 by 2 bits and update C = 0, as the last shifted out bit b30)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effectLst/>
                        </a:rPr>
                        <a:t>After ADC: </a:t>
                      </a:r>
                      <a:r>
                        <a:rPr lang="pt-BR" sz="1400" b="0" dirty="0">
                          <a:effectLst/>
                        </a:rPr>
                        <a:t>r1 = </a:t>
                      </a:r>
                      <a:r>
                        <a:rPr lang="pt-BR" sz="1400" b="0" dirty="0">
                          <a:solidFill>
                            <a:srgbClr val="FF0000"/>
                          </a:solidFill>
                          <a:effectLst/>
                        </a:rPr>
                        <a:t>r1</a:t>
                      </a:r>
                      <a:r>
                        <a:rPr lang="pt-BR" sz="1400" b="0" dirty="0">
                          <a:effectLst/>
                        </a:rPr>
                        <a:t> + </a:t>
                      </a:r>
                      <a:r>
                        <a:rPr lang="pt-BR" sz="1400" b="0" dirty="0">
                          <a:solidFill>
                            <a:srgbClr val="0000FF"/>
                          </a:solidFill>
                          <a:effectLst/>
                        </a:rPr>
                        <a:t>r0 &gt;&gt; 31 </a:t>
                      </a:r>
                      <a:r>
                        <a:rPr lang="pt-BR" sz="1400" b="0" dirty="0">
                          <a:effectLst/>
                        </a:rPr>
                        <a:t>+ </a:t>
                      </a:r>
                      <a:r>
                        <a:rPr lang="pt-BR" sz="1400" b="0" dirty="0">
                          <a:solidFill>
                            <a:srgbClr val="7030A0"/>
                          </a:solidFill>
                          <a:effectLst/>
                        </a:rPr>
                        <a:t>Carry</a:t>
                      </a:r>
                      <a:r>
                        <a:rPr lang="pt-BR" sz="1400" b="0" dirty="0">
                          <a:effectLst/>
                        </a:rPr>
                        <a:t> = </a:t>
                      </a:r>
                      <a:r>
                        <a:rPr lang="pt-BR" sz="1400" b="0" dirty="0">
                          <a:solidFill>
                            <a:srgbClr val="FF0000"/>
                          </a:solidFill>
                          <a:effectLst/>
                        </a:rPr>
                        <a:t>b31</a:t>
                      </a:r>
                      <a:r>
                        <a:rPr lang="pt-BR" sz="1400" b="0" dirty="0">
                          <a:effectLst/>
                        </a:rPr>
                        <a:t> + </a:t>
                      </a:r>
                      <a:r>
                        <a:rPr lang="pt-BR" sz="1400" b="0" dirty="0">
                          <a:solidFill>
                            <a:srgbClr val="0000FF"/>
                          </a:solidFill>
                          <a:effectLst/>
                        </a:rPr>
                        <a:t>b29</a:t>
                      </a:r>
                      <a:r>
                        <a:rPr lang="pt-BR" sz="1400" b="0" dirty="0">
                          <a:effectLst/>
                        </a:rPr>
                        <a:t> + </a:t>
                      </a:r>
                      <a:r>
                        <a:rPr lang="pt-BR" sz="1400" b="0" dirty="0">
                          <a:solidFill>
                            <a:srgbClr val="7030A0"/>
                          </a:solidFill>
                          <a:effectLst/>
                        </a:rPr>
                        <a:t>b30</a:t>
                      </a:r>
                      <a:r>
                        <a:rPr lang="pt-BR" sz="1400" b="0" dirty="0">
                          <a:effectLst/>
                        </a:rPr>
                        <a:t> =</a:t>
                      </a:r>
                      <a:r>
                        <a:rPr lang="pt-BR" sz="1400" b="0" dirty="0">
                          <a:solidFill>
                            <a:srgbClr val="FF0000"/>
                          </a:solidFill>
                          <a:effectLst/>
                        </a:rPr>
                        <a:t>1</a:t>
                      </a:r>
                      <a:r>
                        <a:rPr lang="pt-BR" sz="1400" b="0" dirty="0">
                          <a:effectLst/>
                        </a:rPr>
                        <a:t> + </a:t>
                      </a:r>
                      <a:r>
                        <a:rPr lang="pt-BR" sz="1400" b="0" dirty="0">
                          <a:solidFill>
                            <a:srgbClr val="0000FF"/>
                          </a:solidFill>
                          <a:effectLst/>
                        </a:rPr>
                        <a:t>1</a:t>
                      </a:r>
                      <a:r>
                        <a:rPr lang="pt-BR" sz="1400" b="0" dirty="0">
                          <a:effectLst/>
                        </a:rPr>
                        <a:t> + </a:t>
                      </a:r>
                      <a:r>
                        <a:rPr lang="pt-BR" sz="1400" b="0" dirty="0">
                          <a:solidFill>
                            <a:srgbClr val="7030A0"/>
                          </a:solidFill>
                          <a:effectLst/>
                        </a:rPr>
                        <a:t>0</a:t>
                      </a:r>
                      <a:r>
                        <a:rPr lang="pt-BR" sz="1400" b="0" dirty="0">
                          <a:effectLst/>
                        </a:rPr>
                        <a:t>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kern="1200" dirty="0">
                          <a:solidFill>
                            <a:schemeClr val="tx1"/>
                          </a:solidFill>
                          <a:effectLst/>
                          <a:latin typeface="+mn-lt"/>
                          <a:ea typeface="+mn-ea"/>
                          <a:cs typeface="+mn-cs"/>
                        </a:rPr>
                        <a:t>2</a:t>
                      </a:r>
                      <a:r>
                        <a:rPr kumimoji="0" lang="en-US" sz="1400" b="0" kern="1200" baseline="30000" dirty="0">
                          <a:solidFill>
                            <a:schemeClr val="tx1"/>
                          </a:solidFill>
                          <a:effectLst/>
                          <a:latin typeface="+mn-lt"/>
                          <a:ea typeface="+mn-ea"/>
                          <a:cs typeface="+mn-cs"/>
                        </a:rPr>
                        <a:t>nd</a:t>
                      </a:r>
                      <a:r>
                        <a:rPr kumimoji="0" lang="en-US" sz="1400" b="0" kern="1200" dirty="0">
                          <a:solidFill>
                            <a:schemeClr val="tx1"/>
                          </a:solidFill>
                          <a:effectLst/>
                          <a:latin typeface="+mn-lt"/>
                          <a:ea typeface="+mn-ea"/>
                          <a:cs typeface="+mn-cs"/>
                        </a:rPr>
                        <a:t> iteration: </a:t>
                      </a:r>
                      <a:r>
                        <a:rPr lang="pt-BR" sz="1400" b="0" dirty="0">
                          <a:effectLst/>
                        </a:rPr>
                        <a:t>r1 = r1 + </a:t>
                      </a:r>
                      <a:r>
                        <a:rPr lang="pt-BR" sz="1400" b="0" dirty="0">
                          <a:solidFill>
                            <a:srgbClr val="0066FF"/>
                          </a:solidFill>
                          <a:effectLst/>
                        </a:rPr>
                        <a:t>b28</a:t>
                      </a:r>
                      <a:r>
                        <a:rPr lang="pt-BR" sz="1400" b="0" dirty="0">
                          <a:effectLst/>
                        </a:rPr>
                        <a:t> + </a:t>
                      </a:r>
                      <a:r>
                        <a:rPr lang="pt-BR" sz="1400" b="0" dirty="0">
                          <a:solidFill>
                            <a:srgbClr val="7030A0"/>
                          </a:solidFill>
                          <a:effectLst/>
                        </a:rPr>
                        <a:t>b27</a:t>
                      </a:r>
                      <a:r>
                        <a:rPr lang="pt-BR" sz="1400" b="0" dirty="0">
                          <a:effectLst/>
                        </a:rPr>
                        <a:t> = 2 + 1 + 0 =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effectLst/>
                        </a:rPr>
                        <a:t>If after MOVS, the result in r0 is zero, (no more 1’s), Z flag is set to 1 and the loop exits</a:t>
                      </a:r>
                    </a:p>
                  </a:txBody>
                  <a:tcPr marL="68580" marR="68580" marT="0" marB="0"/>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52452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6B9F45-2758-B02F-7856-1429961D7EC4}"/>
              </a:ext>
            </a:extLst>
          </p:cNvPr>
          <p:cNvSpPr>
            <a:spLocks noGrp="1"/>
          </p:cNvSpPr>
          <p:nvPr>
            <p:ph type="sldNum" sz="quarter" idx="12"/>
          </p:nvPr>
        </p:nvSpPr>
        <p:spPr/>
        <p:txBody>
          <a:bodyPr/>
          <a:lstStyle/>
          <a:p>
            <a:fld id="{EA7C8D44-3667-46F6-9772-CC52308E2A7F}" type="slidenum">
              <a:rPr kumimoji="0" lang="en-US" smtClean="0"/>
              <a:pPr/>
              <a:t>19</a:t>
            </a:fld>
            <a:endParaRPr kumimoji="0" lang="en-US" dirty="0"/>
          </a:p>
        </p:txBody>
      </p:sp>
      <p:graphicFrame>
        <p:nvGraphicFramePr>
          <p:cNvPr id="5" name="Content Placeholder 4">
            <a:extLst>
              <a:ext uri="{FF2B5EF4-FFF2-40B4-BE49-F238E27FC236}">
                <a16:creationId xmlns:a16="http://schemas.microsoft.com/office/drawing/2014/main" id="{48900F47-8D64-65FC-459E-04047CE0E7CF}"/>
              </a:ext>
            </a:extLst>
          </p:cNvPr>
          <p:cNvGraphicFramePr>
            <a:graphicFrameLocks noGrp="1"/>
          </p:cNvGraphicFramePr>
          <p:nvPr>
            <p:ph sz="quarter" idx="1"/>
            <p:extLst>
              <p:ext uri="{D42A27DB-BD31-4B8C-83A1-F6EECF244321}">
                <p14:modId xmlns:p14="http://schemas.microsoft.com/office/powerpoint/2010/main" val="3011468496"/>
              </p:ext>
            </p:extLst>
          </p:nvPr>
        </p:nvGraphicFramePr>
        <p:xfrm>
          <a:off x="457200" y="1219200"/>
          <a:ext cx="8229600" cy="2731997"/>
        </p:xfrm>
        <a:graphic>
          <a:graphicData uri="http://schemas.openxmlformats.org/drawingml/2006/table">
            <a:tbl>
              <a:tblPr/>
              <a:tblGrid>
                <a:gridCol w="1295400">
                  <a:extLst>
                    <a:ext uri="{9D8B030D-6E8A-4147-A177-3AD203B41FA5}">
                      <a16:colId xmlns:a16="http://schemas.microsoft.com/office/drawing/2014/main" val="3142993314"/>
                    </a:ext>
                  </a:extLst>
                </a:gridCol>
                <a:gridCol w="1524002">
                  <a:extLst>
                    <a:ext uri="{9D8B030D-6E8A-4147-A177-3AD203B41FA5}">
                      <a16:colId xmlns:a16="http://schemas.microsoft.com/office/drawing/2014/main" val="3652905342"/>
                    </a:ext>
                  </a:extLst>
                </a:gridCol>
                <a:gridCol w="1524000">
                  <a:extLst>
                    <a:ext uri="{9D8B030D-6E8A-4147-A177-3AD203B41FA5}">
                      <a16:colId xmlns:a16="http://schemas.microsoft.com/office/drawing/2014/main" val="4180672181"/>
                    </a:ext>
                  </a:extLst>
                </a:gridCol>
                <a:gridCol w="2240278">
                  <a:extLst>
                    <a:ext uri="{9D8B030D-6E8A-4147-A177-3AD203B41FA5}">
                      <a16:colId xmlns:a16="http://schemas.microsoft.com/office/drawing/2014/main" val="2934667902"/>
                    </a:ext>
                  </a:extLst>
                </a:gridCol>
                <a:gridCol w="1645920">
                  <a:extLst>
                    <a:ext uri="{9D8B030D-6E8A-4147-A177-3AD203B41FA5}">
                      <a16:colId xmlns:a16="http://schemas.microsoft.com/office/drawing/2014/main" val="595233334"/>
                    </a:ext>
                  </a:extLst>
                </a:gridCol>
              </a:tblGrid>
              <a:tr h="781277">
                <a:tc>
                  <a:txBody>
                    <a:bodyPr/>
                    <a:lstStyle/>
                    <a:p>
                      <a:pPr algn="l" fontAlgn="t" latinLnBrk="0">
                        <a:buNone/>
                      </a:pPr>
                      <a:r>
                        <a:rPr lang="en-US" sz="1600" b="0" dirty="0">
                          <a:effectLst/>
                        </a:rPr>
                        <a:t>Iteration</a:t>
                      </a:r>
                    </a:p>
                  </a:txBody>
                  <a:tcPr>
                    <a:lnL w="7620" cap="flat" cmpd="sng" algn="ctr">
                      <a:solidFill>
                        <a:srgbClr val="00180A"/>
                      </a:solidFill>
                      <a:prstDash val="solid"/>
                      <a:round/>
                      <a:headEnd type="none" w="med" len="med"/>
                      <a:tailEnd type="none" w="med" len="med"/>
                    </a:lnL>
                    <a:lnR w="7620" cap="flat" cmpd="sng" algn="ctr">
                      <a:solidFill>
                        <a:srgbClr val="800A0A"/>
                      </a:solidFill>
                      <a:prstDash val="solid"/>
                      <a:round/>
                      <a:headEnd type="none" w="med" len="med"/>
                      <a:tailEnd type="none" w="med" len="med"/>
                    </a:lnR>
                    <a:lnT w="7620" cap="flat" cmpd="sng" algn="ctr">
                      <a:solidFill>
                        <a:srgbClr val="00180A"/>
                      </a:solidFill>
                      <a:prstDash val="solid"/>
                      <a:round/>
                      <a:headEnd type="none" w="med" len="med"/>
                      <a:tailEnd type="none" w="med" len="med"/>
                    </a:lnT>
                    <a:lnB w="12700" cap="flat" cmpd="sng" algn="ctr">
                      <a:solidFill>
                        <a:srgbClr val="E0040A"/>
                      </a:solidFill>
                      <a:prstDash val="solid"/>
                      <a:round/>
                      <a:headEnd type="none" w="med" len="med"/>
                      <a:tailEnd type="none" w="med" len="med"/>
                    </a:lnB>
                    <a:solidFill>
                      <a:schemeClr val="bg1">
                        <a:lumMod val="85000"/>
                      </a:schemeClr>
                    </a:solidFill>
                  </a:tcPr>
                </a:tc>
                <a:tc>
                  <a:txBody>
                    <a:bodyPr/>
                    <a:lstStyle/>
                    <a:p>
                      <a:pPr algn="l" fontAlgn="t" latinLnBrk="0">
                        <a:buNone/>
                      </a:pPr>
                      <a:r>
                        <a:rPr lang="en-US" sz="1600" b="0">
                          <a:effectLst/>
                        </a:rPr>
                        <a:t>Shifted r0 value (MSB bit)</a:t>
                      </a:r>
                    </a:p>
                  </a:txBody>
                  <a:tcPr>
                    <a:lnL w="7620" cap="flat" cmpd="sng" algn="ctr">
                      <a:solidFill>
                        <a:srgbClr val="800A0A"/>
                      </a:solidFill>
                      <a:prstDash val="solid"/>
                      <a:round/>
                      <a:headEnd type="none" w="med" len="med"/>
                      <a:tailEnd type="none" w="med" len="med"/>
                    </a:lnL>
                    <a:lnR w="7620" cap="flat" cmpd="sng" algn="ctr">
                      <a:solidFill>
                        <a:srgbClr val="60180A"/>
                      </a:solidFill>
                      <a:prstDash val="solid"/>
                      <a:round/>
                      <a:headEnd type="none" w="med" len="med"/>
                      <a:tailEnd type="none" w="med" len="med"/>
                    </a:lnR>
                    <a:lnT w="7620" cap="flat" cmpd="sng" algn="ctr">
                      <a:solidFill>
                        <a:srgbClr val="800A0A"/>
                      </a:solidFill>
                      <a:prstDash val="solid"/>
                      <a:round/>
                      <a:headEnd type="none" w="med" len="med"/>
                      <a:tailEnd type="none" w="med" len="med"/>
                    </a:lnT>
                    <a:lnB w="12700" cap="flat" cmpd="sng" algn="ctr">
                      <a:solidFill>
                        <a:srgbClr val="00180A"/>
                      </a:solidFill>
                      <a:prstDash val="solid"/>
                      <a:round/>
                      <a:headEnd type="none" w="med" len="med"/>
                      <a:tailEnd type="none" w="med" len="med"/>
                    </a:lnB>
                    <a:solidFill>
                      <a:schemeClr val="bg1">
                        <a:lumMod val="85000"/>
                      </a:schemeClr>
                    </a:solidFill>
                  </a:tcPr>
                </a:tc>
                <a:tc>
                  <a:txBody>
                    <a:bodyPr/>
                    <a:lstStyle/>
                    <a:p>
                      <a:pPr algn="l" fontAlgn="t" latinLnBrk="0">
                        <a:buNone/>
                      </a:pPr>
                      <a:r>
                        <a:rPr lang="en-US" sz="1600" b="0">
                          <a:effectLst/>
                        </a:rPr>
                        <a:t>Carry bit (last shifted out)</a:t>
                      </a:r>
                    </a:p>
                  </a:txBody>
                  <a:tcPr>
                    <a:lnL w="7620" cap="flat" cmpd="sng" algn="ctr">
                      <a:solidFill>
                        <a:srgbClr val="60180A"/>
                      </a:solidFill>
                      <a:prstDash val="solid"/>
                      <a:round/>
                      <a:headEnd type="none" w="med" len="med"/>
                      <a:tailEnd type="none" w="med" len="med"/>
                    </a:lnL>
                    <a:lnR w="7620" cap="flat" cmpd="sng" algn="ctr">
                      <a:solidFill>
                        <a:srgbClr val="C0120A"/>
                      </a:solidFill>
                      <a:prstDash val="solid"/>
                      <a:round/>
                      <a:headEnd type="none" w="med" len="med"/>
                      <a:tailEnd type="none" w="med" len="med"/>
                    </a:lnR>
                    <a:lnT w="7620" cap="flat" cmpd="sng" algn="ctr">
                      <a:solidFill>
                        <a:srgbClr val="60180A"/>
                      </a:solidFill>
                      <a:prstDash val="solid"/>
                      <a:round/>
                      <a:headEnd type="none" w="med" len="med"/>
                      <a:tailEnd type="none" w="med" len="med"/>
                    </a:lnT>
                    <a:lnB w="12700" cap="flat" cmpd="sng" algn="ctr">
                      <a:solidFill>
                        <a:srgbClr val="20070A"/>
                      </a:solidFill>
                      <a:prstDash val="solid"/>
                      <a:round/>
                      <a:headEnd type="none" w="med" len="med"/>
                      <a:tailEnd type="none" w="med" len="med"/>
                    </a:lnB>
                    <a:solidFill>
                      <a:schemeClr val="bg1">
                        <a:lumMod val="85000"/>
                      </a:schemeClr>
                    </a:solidFill>
                  </a:tcPr>
                </a:tc>
                <a:tc>
                  <a:txBody>
                    <a:bodyPr/>
                    <a:lstStyle/>
                    <a:p>
                      <a:pPr algn="l" fontAlgn="t" latinLnBrk="0">
                        <a:buNone/>
                      </a:pPr>
                      <a:r>
                        <a:rPr lang="en-US" sz="1600" b="0">
                          <a:effectLst/>
                        </a:rPr>
                        <a:t>r1 (accumulated count)</a:t>
                      </a:r>
                    </a:p>
                  </a:txBody>
                  <a:tcPr>
                    <a:lnL w="7620" cap="flat" cmpd="sng" algn="ctr">
                      <a:solidFill>
                        <a:srgbClr val="C0120A"/>
                      </a:solidFill>
                      <a:prstDash val="solid"/>
                      <a:round/>
                      <a:headEnd type="none" w="med" len="med"/>
                      <a:tailEnd type="none" w="med" len="med"/>
                    </a:lnL>
                    <a:lnR w="7620" cap="flat" cmpd="sng" algn="ctr">
                      <a:solidFill>
                        <a:srgbClr val="C0120A"/>
                      </a:solidFill>
                      <a:prstDash val="solid"/>
                      <a:round/>
                      <a:headEnd type="none" w="med" len="med"/>
                      <a:tailEnd type="none" w="med" len="med"/>
                    </a:lnR>
                    <a:lnT w="7620" cap="flat" cmpd="sng" algn="ctr">
                      <a:solidFill>
                        <a:srgbClr val="C0120A"/>
                      </a:solidFill>
                      <a:prstDash val="solid"/>
                      <a:round/>
                      <a:headEnd type="none" w="med" len="med"/>
                      <a:tailEnd type="none" w="med" len="med"/>
                    </a:lnT>
                    <a:lnB w="12700" cap="flat" cmpd="sng" algn="ctr">
                      <a:solidFill>
                        <a:srgbClr val="00180A"/>
                      </a:solidFill>
                      <a:prstDash val="solid"/>
                      <a:round/>
                      <a:headEnd type="none" w="med" len="med"/>
                      <a:tailEnd type="none" w="med" len="med"/>
                    </a:lnB>
                    <a:solidFill>
                      <a:schemeClr val="bg1">
                        <a:lumMod val="85000"/>
                      </a:schemeClr>
                    </a:solidFill>
                  </a:tcPr>
                </a:tc>
                <a:tc>
                  <a:txBody>
                    <a:bodyPr/>
                    <a:lstStyle/>
                    <a:p>
                      <a:pPr algn="l" fontAlgn="t" latinLnBrk="0">
                        <a:buNone/>
                      </a:pPr>
                      <a:r>
                        <a:rPr lang="en-US" sz="1600" b="0" dirty="0">
                          <a:effectLst/>
                        </a:rPr>
                        <a:t>Notes</a:t>
                      </a:r>
                    </a:p>
                  </a:txBody>
                  <a:tcPr>
                    <a:lnL w="7620" cap="flat" cmpd="sng" algn="ctr">
                      <a:solidFill>
                        <a:srgbClr val="C0120A"/>
                      </a:solidFill>
                      <a:prstDash val="solid"/>
                      <a:round/>
                      <a:headEnd type="none" w="med" len="med"/>
                      <a:tailEnd type="none" w="med" len="med"/>
                    </a:lnL>
                    <a:lnR w="7620" cap="flat" cmpd="sng" algn="ctr">
                      <a:solidFill>
                        <a:srgbClr val="C0120A"/>
                      </a:solidFill>
                      <a:prstDash val="solid"/>
                      <a:round/>
                      <a:headEnd type="none" w="med" len="med"/>
                      <a:tailEnd type="none" w="med" len="med"/>
                    </a:lnR>
                    <a:lnT w="7620" cap="flat" cmpd="sng" algn="ctr">
                      <a:solidFill>
                        <a:srgbClr val="C0120A"/>
                      </a:solidFill>
                      <a:prstDash val="solid"/>
                      <a:round/>
                      <a:headEnd type="none" w="med" len="med"/>
                      <a:tailEnd type="none" w="med" len="med"/>
                    </a:lnT>
                    <a:lnB w="12700" cap="flat" cmpd="sng" algn="ctr">
                      <a:solidFill>
                        <a:srgbClr val="00180A"/>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37520952"/>
                  </a:ext>
                </a:extLst>
              </a:tr>
              <a:tr h="491915">
                <a:tc>
                  <a:txBody>
                    <a:bodyPr/>
                    <a:lstStyle/>
                    <a:p>
                      <a:pPr fontAlgn="base" latinLnBrk="0">
                        <a:buNone/>
                      </a:pPr>
                      <a:r>
                        <a:rPr lang="en-US" sz="1400">
                          <a:effectLst/>
                        </a:rPr>
                        <a:t>0 (init)</a:t>
                      </a:r>
                    </a:p>
                  </a:txBody>
                  <a:tcPr anchor="ctr">
                    <a:lnL w="12700" cap="flat" cmpd="sng" algn="ctr">
                      <a:solidFill>
                        <a:srgbClr val="E0040A"/>
                      </a:solidFill>
                      <a:prstDash val="solid"/>
                      <a:round/>
                      <a:headEnd type="none" w="med" len="med"/>
                      <a:tailEnd type="none" w="med" len="med"/>
                    </a:lnL>
                    <a:lnR w="12700" cap="flat" cmpd="sng" algn="ctr">
                      <a:solidFill>
                        <a:srgbClr val="00180A"/>
                      </a:solidFill>
                      <a:prstDash val="solid"/>
                      <a:round/>
                      <a:headEnd type="none" w="med" len="med"/>
                      <a:tailEnd type="none" w="med" len="med"/>
                    </a:lnR>
                    <a:lnT w="12700" cap="flat" cmpd="sng" algn="ctr">
                      <a:solidFill>
                        <a:srgbClr val="E0040A"/>
                      </a:solidFill>
                      <a:prstDash val="solid"/>
                      <a:round/>
                      <a:headEnd type="none" w="med" len="med"/>
                      <a:tailEnd type="none" w="med" len="med"/>
                    </a:lnT>
                    <a:lnB w="12700" cap="flat" cmpd="sng" algn="ctr">
                      <a:solidFill>
                        <a:srgbClr val="600C0A"/>
                      </a:solidFill>
                      <a:prstDash val="solid"/>
                      <a:round/>
                      <a:headEnd type="none" w="med" len="med"/>
                      <a:tailEnd type="none" w="med" len="med"/>
                    </a:lnB>
                    <a:noFill/>
                  </a:tcPr>
                </a:tc>
                <a:tc>
                  <a:txBody>
                    <a:bodyPr/>
                    <a:lstStyle/>
                    <a:p>
                      <a:pPr fontAlgn="base" latinLnBrk="0">
                        <a:buNone/>
                      </a:pPr>
                      <a:r>
                        <a:rPr lang="en-US" sz="1400">
                          <a:effectLst/>
                        </a:rPr>
                        <a:t>—</a:t>
                      </a:r>
                    </a:p>
                  </a:txBody>
                  <a:tcPr anchor="ctr">
                    <a:lnL w="12700" cap="flat" cmpd="sng" algn="ctr">
                      <a:solidFill>
                        <a:srgbClr val="00180A"/>
                      </a:solidFill>
                      <a:prstDash val="solid"/>
                      <a:round/>
                      <a:headEnd type="none" w="med" len="med"/>
                      <a:tailEnd type="none" w="med" len="med"/>
                    </a:lnL>
                    <a:lnR w="12700" cap="flat" cmpd="sng" algn="ctr">
                      <a:solidFill>
                        <a:srgbClr val="20070A"/>
                      </a:solidFill>
                      <a:prstDash val="solid"/>
                      <a:round/>
                      <a:headEnd type="none" w="med" len="med"/>
                      <a:tailEnd type="none" w="med" len="med"/>
                    </a:lnR>
                    <a:lnT w="12700" cap="flat" cmpd="sng" algn="ctr">
                      <a:solidFill>
                        <a:srgbClr val="00180A"/>
                      </a:solidFill>
                      <a:prstDash val="solid"/>
                      <a:round/>
                      <a:headEnd type="none" w="med" len="med"/>
                      <a:tailEnd type="none" w="med" len="med"/>
                    </a:lnT>
                    <a:lnB w="12700" cap="flat" cmpd="sng" algn="ctr">
                      <a:solidFill>
                        <a:srgbClr val="20070A"/>
                      </a:solidFill>
                      <a:prstDash val="solid"/>
                      <a:round/>
                      <a:headEnd type="none" w="med" len="med"/>
                      <a:tailEnd type="none" w="med" len="med"/>
                    </a:lnB>
                    <a:noFill/>
                  </a:tcPr>
                </a:tc>
                <a:tc>
                  <a:txBody>
                    <a:bodyPr/>
                    <a:lstStyle/>
                    <a:p>
                      <a:pPr fontAlgn="base" latinLnBrk="0">
                        <a:buNone/>
                      </a:pPr>
                      <a:r>
                        <a:rPr lang="en-US" sz="1400">
                          <a:effectLst/>
                        </a:rPr>
                        <a:t>—</a:t>
                      </a:r>
                    </a:p>
                  </a:txBody>
                  <a:tcPr anchor="ctr">
                    <a:lnL w="12700" cap="flat" cmpd="sng" algn="ctr">
                      <a:solidFill>
                        <a:srgbClr val="20070A"/>
                      </a:solidFill>
                      <a:prstDash val="solid"/>
                      <a:round/>
                      <a:headEnd type="none" w="med" len="med"/>
                      <a:tailEnd type="none" w="med" len="med"/>
                    </a:lnL>
                    <a:lnR w="12700" cap="flat" cmpd="sng" algn="ctr">
                      <a:solidFill>
                        <a:srgbClr val="00180A"/>
                      </a:solidFill>
                      <a:prstDash val="solid"/>
                      <a:round/>
                      <a:headEnd type="none" w="med" len="med"/>
                      <a:tailEnd type="none" w="med" len="med"/>
                    </a:lnR>
                    <a:lnT w="12700" cap="flat" cmpd="sng" algn="ctr">
                      <a:solidFill>
                        <a:srgbClr val="20070A"/>
                      </a:solidFill>
                      <a:prstDash val="solid"/>
                      <a:round/>
                      <a:headEnd type="none" w="med" len="med"/>
                      <a:tailEnd type="none" w="med" len="med"/>
                    </a:lnT>
                    <a:lnB w="12700" cap="flat" cmpd="sng" algn="ctr">
                      <a:solidFill>
                        <a:srgbClr val="800A0A"/>
                      </a:solidFill>
                      <a:prstDash val="solid"/>
                      <a:round/>
                      <a:headEnd type="none" w="med" len="med"/>
                      <a:tailEnd type="none" w="med" len="med"/>
                    </a:lnB>
                    <a:noFill/>
                  </a:tcPr>
                </a:tc>
                <a:tc>
                  <a:txBody>
                    <a:bodyPr/>
                    <a:lstStyle/>
                    <a:p>
                      <a:pPr fontAlgn="base" latinLnBrk="0">
                        <a:buNone/>
                      </a:pPr>
                      <a:r>
                        <a:rPr lang="en-US" sz="1400">
                          <a:effectLst/>
                        </a:rPr>
                        <a:t>b31 = 1</a:t>
                      </a:r>
                    </a:p>
                  </a:txBody>
                  <a:tcPr anchor="ctr">
                    <a:lnL w="12700" cap="flat" cmpd="sng" algn="ctr">
                      <a:solidFill>
                        <a:srgbClr val="00180A"/>
                      </a:solidFill>
                      <a:prstDash val="solid"/>
                      <a:round/>
                      <a:headEnd type="none" w="med" len="med"/>
                      <a:tailEnd type="none" w="med" len="med"/>
                    </a:lnL>
                    <a:lnR w="12700" cap="flat" cmpd="sng" algn="ctr">
                      <a:solidFill>
                        <a:srgbClr val="00180A"/>
                      </a:solidFill>
                      <a:prstDash val="solid"/>
                      <a:round/>
                      <a:headEnd type="none" w="med" len="med"/>
                      <a:tailEnd type="none" w="med" len="med"/>
                    </a:lnR>
                    <a:lnT w="12700" cap="flat" cmpd="sng" algn="ctr">
                      <a:solidFill>
                        <a:srgbClr val="00180A"/>
                      </a:solidFill>
                      <a:prstDash val="solid"/>
                      <a:round/>
                      <a:headEnd type="none" w="med" len="med"/>
                      <a:tailEnd type="none" w="med" len="med"/>
                    </a:lnT>
                    <a:lnB w="12700" cap="flat" cmpd="sng" algn="ctr">
                      <a:solidFill>
                        <a:srgbClr val="A0020A"/>
                      </a:solidFill>
                      <a:prstDash val="solid"/>
                      <a:round/>
                      <a:headEnd type="none" w="med" len="med"/>
                      <a:tailEnd type="none" w="med" len="med"/>
                    </a:lnB>
                    <a:noFill/>
                  </a:tcPr>
                </a:tc>
                <a:tc>
                  <a:txBody>
                    <a:bodyPr/>
                    <a:lstStyle/>
                    <a:p>
                      <a:pPr fontAlgn="base" latinLnBrk="0">
                        <a:buNone/>
                      </a:pPr>
                      <a:r>
                        <a:rPr lang="en-US" sz="1400">
                          <a:effectLst/>
                        </a:rPr>
                        <a:t>r1 initialized with b31</a:t>
                      </a:r>
                    </a:p>
                  </a:txBody>
                  <a:tcPr anchor="ctr">
                    <a:lnL w="12700" cap="flat" cmpd="sng" algn="ctr">
                      <a:solidFill>
                        <a:srgbClr val="00180A"/>
                      </a:solidFill>
                      <a:prstDash val="solid"/>
                      <a:round/>
                      <a:headEnd type="none" w="med" len="med"/>
                      <a:tailEnd type="none" w="med" len="med"/>
                    </a:lnL>
                    <a:lnR w="7620" cap="flat" cmpd="sng" algn="ctr">
                      <a:solidFill>
                        <a:srgbClr val="00180A"/>
                      </a:solidFill>
                      <a:prstDash val="solid"/>
                      <a:round/>
                      <a:headEnd type="none" w="med" len="med"/>
                      <a:tailEnd type="none" w="med" len="med"/>
                    </a:lnR>
                    <a:lnT w="12700" cap="flat" cmpd="sng" algn="ctr">
                      <a:solidFill>
                        <a:srgbClr val="00180A"/>
                      </a:solidFill>
                      <a:prstDash val="solid"/>
                      <a:round/>
                      <a:headEnd type="none" w="med" len="med"/>
                      <a:tailEnd type="none" w="med" len="med"/>
                    </a:lnT>
                    <a:lnB w="12700" cap="flat" cmpd="sng" algn="ctr">
                      <a:solidFill>
                        <a:srgbClr val="A0020A"/>
                      </a:solidFill>
                      <a:prstDash val="solid"/>
                      <a:round/>
                      <a:headEnd type="none" w="med" len="med"/>
                      <a:tailEnd type="none" w="med" len="med"/>
                    </a:lnB>
                    <a:noFill/>
                  </a:tcPr>
                </a:tc>
                <a:extLst>
                  <a:ext uri="{0D108BD9-81ED-4DB2-BD59-A6C34878D82A}">
                    <a16:rowId xmlns:a16="http://schemas.microsoft.com/office/drawing/2014/main" val="4219624736"/>
                  </a:ext>
                </a:extLst>
              </a:tr>
              <a:tr h="491915">
                <a:tc>
                  <a:txBody>
                    <a:bodyPr/>
                    <a:lstStyle/>
                    <a:p>
                      <a:pPr fontAlgn="base" latinLnBrk="0">
                        <a:buNone/>
                      </a:pPr>
                      <a:r>
                        <a:rPr lang="en-US" sz="1400">
                          <a:effectLst/>
                        </a:rPr>
                        <a:t>1</a:t>
                      </a:r>
                    </a:p>
                  </a:txBody>
                  <a:tcPr anchor="ctr">
                    <a:lnL w="12700" cap="flat" cmpd="sng" algn="ctr">
                      <a:solidFill>
                        <a:srgbClr val="600C0A"/>
                      </a:solidFill>
                      <a:prstDash val="solid"/>
                      <a:round/>
                      <a:headEnd type="none" w="med" len="med"/>
                      <a:tailEnd type="none" w="med" len="med"/>
                    </a:lnL>
                    <a:lnR w="12700" cap="flat" cmpd="sng" algn="ctr">
                      <a:solidFill>
                        <a:srgbClr val="20070A"/>
                      </a:solidFill>
                      <a:prstDash val="solid"/>
                      <a:round/>
                      <a:headEnd type="none" w="med" len="med"/>
                      <a:tailEnd type="none" w="med" len="med"/>
                    </a:lnR>
                    <a:lnT w="12700" cap="flat" cmpd="sng" algn="ctr">
                      <a:solidFill>
                        <a:srgbClr val="600C0A"/>
                      </a:solidFill>
                      <a:prstDash val="solid"/>
                      <a:round/>
                      <a:headEnd type="none" w="med" len="med"/>
                      <a:tailEnd type="none" w="med" len="med"/>
                    </a:lnT>
                    <a:lnB w="12700" cap="flat" cmpd="sng" algn="ctr">
                      <a:solidFill>
                        <a:srgbClr val="600C0A"/>
                      </a:solidFill>
                      <a:prstDash val="solid"/>
                      <a:round/>
                      <a:headEnd type="none" w="med" len="med"/>
                      <a:tailEnd type="none" w="med" len="med"/>
                    </a:lnB>
                    <a:noFill/>
                  </a:tcPr>
                </a:tc>
                <a:tc>
                  <a:txBody>
                    <a:bodyPr/>
                    <a:lstStyle/>
                    <a:p>
                      <a:pPr fontAlgn="base" latinLnBrk="0">
                        <a:buNone/>
                      </a:pPr>
                      <a:r>
                        <a:rPr lang="en-US" sz="1400">
                          <a:effectLst/>
                        </a:rPr>
                        <a:t>b29 = 1</a:t>
                      </a:r>
                    </a:p>
                  </a:txBody>
                  <a:tcPr anchor="ctr">
                    <a:lnL w="12700" cap="flat" cmpd="sng" algn="ctr">
                      <a:solidFill>
                        <a:srgbClr val="20070A"/>
                      </a:solidFill>
                      <a:prstDash val="solid"/>
                      <a:round/>
                      <a:headEnd type="none" w="med" len="med"/>
                      <a:tailEnd type="none" w="med" len="med"/>
                    </a:lnL>
                    <a:lnR w="12700" cap="flat" cmpd="sng" algn="ctr">
                      <a:solidFill>
                        <a:srgbClr val="800A0A"/>
                      </a:solidFill>
                      <a:prstDash val="solid"/>
                      <a:round/>
                      <a:headEnd type="none" w="med" len="med"/>
                      <a:tailEnd type="none" w="med" len="med"/>
                    </a:lnR>
                    <a:lnT w="12700" cap="flat" cmpd="sng" algn="ctr">
                      <a:solidFill>
                        <a:srgbClr val="20070A"/>
                      </a:solidFill>
                      <a:prstDash val="solid"/>
                      <a:round/>
                      <a:headEnd type="none" w="med" len="med"/>
                      <a:tailEnd type="none" w="med" len="med"/>
                    </a:lnT>
                    <a:lnB w="12700" cap="flat" cmpd="sng" algn="ctr">
                      <a:solidFill>
                        <a:srgbClr val="20070A"/>
                      </a:solidFill>
                      <a:prstDash val="solid"/>
                      <a:round/>
                      <a:headEnd type="none" w="med" len="med"/>
                      <a:tailEnd type="none" w="med" len="med"/>
                    </a:lnB>
                    <a:noFill/>
                  </a:tcPr>
                </a:tc>
                <a:tc>
                  <a:txBody>
                    <a:bodyPr/>
                    <a:lstStyle/>
                    <a:p>
                      <a:pPr fontAlgn="base" latinLnBrk="0">
                        <a:buNone/>
                      </a:pPr>
                      <a:r>
                        <a:rPr lang="en-US" sz="1400">
                          <a:effectLst/>
                        </a:rPr>
                        <a:t>b30 = 0</a:t>
                      </a:r>
                    </a:p>
                  </a:txBody>
                  <a:tcPr anchor="ctr">
                    <a:lnL w="12700" cap="flat" cmpd="sng" algn="ctr">
                      <a:solidFill>
                        <a:srgbClr val="800A0A"/>
                      </a:solidFill>
                      <a:prstDash val="solid"/>
                      <a:round/>
                      <a:headEnd type="none" w="med" len="med"/>
                      <a:tailEnd type="none" w="med" len="med"/>
                    </a:lnL>
                    <a:lnR w="12700" cap="flat" cmpd="sng" algn="ctr">
                      <a:solidFill>
                        <a:srgbClr val="A0020A"/>
                      </a:solidFill>
                      <a:prstDash val="solid"/>
                      <a:round/>
                      <a:headEnd type="none" w="med" len="med"/>
                      <a:tailEnd type="none" w="med" len="med"/>
                    </a:lnR>
                    <a:lnT w="12700" cap="flat" cmpd="sng" algn="ctr">
                      <a:solidFill>
                        <a:srgbClr val="800A0A"/>
                      </a:solidFill>
                      <a:prstDash val="solid"/>
                      <a:round/>
                      <a:headEnd type="none" w="med" len="med"/>
                      <a:tailEnd type="none" w="med" len="med"/>
                    </a:lnT>
                    <a:lnB w="12700" cap="flat" cmpd="sng" algn="ctr">
                      <a:solidFill>
                        <a:srgbClr val="800A0A"/>
                      </a:solidFill>
                      <a:prstDash val="solid"/>
                      <a:round/>
                      <a:headEnd type="none" w="med" len="med"/>
                      <a:tailEnd type="none" w="med" len="med"/>
                    </a:lnB>
                    <a:noFill/>
                  </a:tcPr>
                </a:tc>
                <a:tc>
                  <a:txBody>
                    <a:bodyPr/>
                    <a:lstStyle/>
                    <a:p>
                      <a:pPr fontAlgn="base" latinLnBrk="0">
                        <a:buNone/>
                      </a:pPr>
                      <a:r>
                        <a:rPr lang="en-US" sz="1400">
                          <a:effectLst/>
                        </a:rPr>
                        <a:t>1 (b31) + 1 (b29) + 0 (b30) = 2</a:t>
                      </a:r>
                    </a:p>
                  </a:txBody>
                  <a:tcPr anchor="ctr">
                    <a:lnL w="12700" cap="flat" cmpd="sng" algn="ctr">
                      <a:solidFill>
                        <a:srgbClr val="A0020A"/>
                      </a:solidFill>
                      <a:prstDash val="solid"/>
                      <a:round/>
                      <a:headEnd type="none" w="med" len="med"/>
                      <a:tailEnd type="none" w="med" len="med"/>
                    </a:lnL>
                    <a:lnR w="12700" cap="flat" cmpd="sng" algn="ctr">
                      <a:solidFill>
                        <a:srgbClr val="A0020A"/>
                      </a:solidFill>
                      <a:prstDash val="solid"/>
                      <a:round/>
                      <a:headEnd type="none" w="med" len="med"/>
                      <a:tailEnd type="none" w="med" len="med"/>
                    </a:lnR>
                    <a:lnT w="12700" cap="flat" cmpd="sng" algn="ctr">
                      <a:solidFill>
                        <a:srgbClr val="A0020A"/>
                      </a:solidFill>
                      <a:prstDash val="solid"/>
                      <a:round/>
                      <a:headEnd type="none" w="med" len="med"/>
                      <a:tailEnd type="none" w="med" len="med"/>
                    </a:lnT>
                    <a:lnB w="12700" cap="flat" cmpd="sng" algn="ctr">
                      <a:solidFill>
                        <a:srgbClr val="A0020A"/>
                      </a:solidFill>
                      <a:prstDash val="solid"/>
                      <a:round/>
                      <a:headEnd type="none" w="med" len="med"/>
                      <a:tailEnd type="none" w="med" len="med"/>
                    </a:lnB>
                    <a:noFill/>
                  </a:tcPr>
                </a:tc>
                <a:tc>
                  <a:txBody>
                    <a:bodyPr/>
                    <a:lstStyle/>
                    <a:p>
                      <a:pPr fontAlgn="base" latinLnBrk="0">
                        <a:buNone/>
                      </a:pPr>
                      <a:r>
                        <a:rPr lang="en-US" sz="1400">
                          <a:effectLst/>
                        </a:rPr>
                        <a:t>r0 shifted left by 2 bits</a:t>
                      </a:r>
                    </a:p>
                  </a:txBody>
                  <a:tcPr anchor="ctr">
                    <a:lnL w="12700" cap="flat" cmpd="sng" algn="ctr">
                      <a:solidFill>
                        <a:srgbClr val="A0020A"/>
                      </a:solidFill>
                      <a:prstDash val="solid"/>
                      <a:round/>
                      <a:headEnd type="none" w="med" len="med"/>
                      <a:tailEnd type="none" w="med" len="med"/>
                    </a:lnL>
                    <a:lnR w="7620" cap="flat" cmpd="sng" algn="ctr">
                      <a:solidFill>
                        <a:srgbClr val="A0020A"/>
                      </a:solidFill>
                      <a:prstDash val="solid"/>
                      <a:round/>
                      <a:headEnd type="none" w="med" len="med"/>
                      <a:tailEnd type="none" w="med" len="med"/>
                    </a:lnR>
                    <a:lnT w="12700" cap="flat" cmpd="sng" algn="ctr">
                      <a:solidFill>
                        <a:srgbClr val="A0020A"/>
                      </a:solidFill>
                      <a:prstDash val="solid"/>
                      <a:round/>
                      <a:headEnd type="none" w="med" len="med"/>
                      <a:tailEnd type="none" w="med" len="med"/>
                    </a:lnT>
                    <a:lnB w="12700" cap="flat" cmpd="sng" algn="ctr">
                      <a:solidFill>
                        <a:srgbClr val="A0020A"/>
                      </a:solidFill>
                      <a:prstDash val="solid"/>
                      <a:round/>
                      <a:headEnd type="none" w="med" len="med"/>
                      <a:tailEnd type="none" w="med" len="med"/>
                    </a:lnB>
                    <a:noFill/>
                  </a:tcPr>
                </a:tc>
                <a:extLst>
                  <a:ext uri="{0D108BD9-81ED-4DB2-BD59-A6C34878D82A}">
                    <a16:rowId xmlns:a16="http://schemas.microsoft.com/office/drawing/2014/main" val="664033524"/>
                  </a:ext>
                </a:extLst>
              </a:tr>
              <a:tr h="289362">
                <a:tc>
                  <a:txBody>
                    <a:bodyPr/>
                    <a:lstStyle/>
                    <a:p>
                      <a:pPr fontAlgn="base" latinLnBrk="0">
                        <a:buNone/>
                      </a:pPr>
                      <a:r>
                        <a:rPr lang="en-US" sz="1400">
                          <a:effectLst/>
                        </a:rPr>
                        <a:t>2</a:t>
                      </a:r>
                    </a:p>
                  </a:txBody>
                  <a:tcPr anchor="ctr">
                    <a:lnL w="12700" cap="flat" cmpd="sng" algn="ctr">
                      <a:solidFill>
                        <a:srgbClr val="600C0A"/>
                      </a:solidFill>
                      <a:prstDash val="solid"/>
                      <a:round/>
                      <a:headEnd type="none" w="med" len="med"/>
                      <a:tailEnd type="none" w="med" len="med"/>
                    </a:lnL>
                    <a:lnR w="12700" cap="flat" cmpd="sng" algn="ctr">
                      <a:solidFill>
                        <a:srgbClr val="20070A"/>
                      </a:solidFill>
                      <a:prstDash val="solid"/>
                      <a:round/>
                      <a:headEnd type="none" w="med" len="med"/>
                      <a:tailEnd type="none" w="med" len="med"/>
                    </a:lnR>
                    <a:lnT w="12700" cap="flat" cmpd="sng" algn="ctr">
                      <a:solidFill>
                        <a:srgbClr val="600C0A"/>
                      </a:solidFill>
                      <a:prstDash val="solid"/>
                      <a:round/>
                      <a:headEnd type="none" w="med" len="med"/>
                      <a:tailEnd type="none" w="med" len="med"/>
                    </a:lnT>
                    <a:lnB w="12700" cap="flat" cmpd="sng" algn="ctr">
                      <a:solidFill>
                        <a:srgbClr val="600C0A"/>
                      </a:solidFill>
                      <a:prstDash val="solid"/>
                      <a:round/>
                      <a:headEnd type="none" w="med" len="med"/>
                      <a:tailEnd type="none" w="med" len="med"/>
                    </a:lnB>
                    <a:noFill/>
                  </a:tcPr>
                </a:tc>
                <a:tc>
                  <a:txBody>
                    <a:bodyPr/>
                    <a:lstStyle/>
                    <a:p>
                      <a:pPr fontAlgn="base" latinLnBrk="0">
                        <a:buNone/>
                      </a:pPr>
                      <a:r>
                        <a:rPr lang="en-US" sz="1400">
                          <a:effectLst/>
                        </a:rPr>
                        <a:t>b27 = 1</a:t>
                      </a:r>
                    </a:p>
                  </a:txBody>
                  <a:tcPr anchor="ctr">
                    <a:lnL w="12700" cap="flat" cmpd="sng" algn="ctr">
                      <a:solidFill>
                        <a:srgbClr val="20070A"/>
                      </a:solidFill>
                      <a:prstDash val="solid"/>
                      <a:round/>
                      <a:headEnd type="none" w="med" len="med"/>
                      <a:tailEnd type="none" w="med" len="med"/>
                    </a:lnL>
                    <a:lnR w="12700" cap="flat" cmpd="sng" algn="ctr">
                      <a:solidFill>
                        <a:srgbClr val="800A0A"/>
                      </a:solidFill>
                      <a:prstDash val="solid"/>
                      <a:round/>
                      <a:headEnd type="none" w="med" len="med"/>
                      <a:tailEnd type="none" w="med" len="med"/>
                    </a:lnR>
                    <a:lnT w="12700" cap="flat" cmpd="sng" algn="ctr">
                      <a:solidFill>
                        <a:srgbClr val="20070A"/>
                      </a:solidFill>
                      <a:prstDash val="solid"/>
                      <a:round/>
                      <a:headEnd type="none" w="med" len="med"/>
                      <a:tailEnd type="none" w="med" len="med"/>
                    </a:lnT>
                    <a:lnB w="12700" cap="flat" cmpd="sng" algn="ctr">
                      <a:solidFill>
                        <a:srgbClr val="20070A"/>
                      </a:solidFill>
                      <a:prstDash val="solid"/>
                      <a:round/>
                      <a:headEnd type="none" w="med" len="med"/>
                      <a:tailEnd type="none" w="med" len="med"/>
                    </a:lnB>
                    <a:noFill/>
                  </a:tcPr>
                </a:tc>
                <a:tc>
                  <a:txBody>
                    <a:bodyPr/>
                    <a:lstStyle/>
                    <a:p>
                      <a:pPr fontAlgn="base" latinLnBrk="0">
                        <a:buNone/>
                      </a:pPr>
                      <a:r>
                        <a:rPr lang="en-US" sz="1400">
                          <a:effectLst/>
                        </a:rPr>
                        <a:t>b28 = 0</a:t>
                      </a:r>
                    </a:p>
                  </a:txBody>
                  <a:tcPr anchor="ctr">
                    <a:lnL w="12700" cap="flat" cmpd="sng" algn="ctr">
                      <a:solidFill>
                        <a:srgbClr val="800A0A"/>
                      </a:solidFill>
                      <a:prstDash val="solid"/>
                      <a:round/>
                      <a:headEnd type="none" w="med" len="med"/>
                      <a:tailEnd type="none" w="med" len="med"/>
                    </a:lnL>
                    <a:lnR w="12700" cap="flat" cmpd="sng" algn="ctr">
                      <a:solidFill>
                        <a:srgbClr val="A0020A"/>
                      </a:solidFill>
                      <a:prstDash val="solid"/>
                      <a:round/>
                      <a:headEnd type="none" w="med" len="med"/>
                      <a:tailEnd type="none" w="med" len="med"/>
                    </a:lnR>
                    <a:lnT w="12700" cap="flat" cmpd="sng" algn="ctr">
                      <a:solidFill>
                        <a:srgbClr val="800A0A"/>
                      </a:solidFill>
                      <a:prstDash val="solid"/>
                      <a:round/>
                      <a:headEnd type="none" w="med" len="med"/>
                      <a:tailEnd type="none" w="med" len="med"/>
                    </a:lnT>
                    <a:lnB w="12700" cap="flat" cmpd="sng" algn="ctr">
                      <a:solidFill>
                        <a:srgbClr val="800A0A"/>
                      </a:solidFill>
                      <a:prstDash val="solid"/>
                      <a:round/>
                      <a:headEnd type="none" w="med" len="med"/>
                      <a:tailEnd type="none" w="med" len="med"/>
                    </a:lnB>
                    <a:noFill/>
                  </a:tcPr>
                </a:tc>
                <a:tc>
                  <a:txBody>
                    <a:bodyPr/>
                    <a:lstStyle/>
                    <a:p>
                      <a:pPr fontAlgn="base" latinLnBrk="0">
                        <a:buNone/>
                      </a:pPr>
                      <a:r>
                        <a:rPr lang="en-US" sz="1400">
                          <a:effectLst/>
                        </a:rPr>
                        <a:t>2 + 1 (b27) + 0 (b28) = 3</a:t>
                      </a:r>
                    </a:p>
                  </a:txBody>
                  <a:tcPr anchor="ctr">
                    <a:lnL w="12700" cap="flat" cmpd="sng" algn="ctr">
                      <a:solidFill>
                        <a:srgbClr val="A0020A"/>
                      </a:solidFill>
                      <a:prstDash val="solid"/>
                      <a:round/>
                      <a:headEnd type="none" w="med" len="med"/>
                      <a:tailEnd type="none" w="med" len="med"/>
                    </a:lnL>
                    <a:lnR w="12700" cap="flat" cmpd="sng" algn="ctr">
                      <a:solidFill>
                        <a:srgbClr val="A0020A"/>
                      </a:solidFill>
                      <a:prstDash val="solid"/>
                      <a:round/>
                      <a:headEnd type="none" w="med" len="med"/>
                      <a:tailEnd type="none" w="med" len="med"/>
                    </a:lnR>
                    <a:lnT w="12700" cap="flat" cmpd="sng" algn="ctr">
                      <a:solidFill>
                        <a:srgbClr val="A0020A"/>
                      </a:solidFill>
                      <a:prstDash val="solid"/>
                      <a:round/>
                      <a:headEnd type="none" w="med" len="med"/>
                      <a:tailEnd type="none" w="med" len="med"/>
                    </a:lnT>
                    <a:lnB w="12700" cap="flat" cmpd="sng" algn="ctr">
                      <a:solidFill>
                        <a:srgbClr val="A0020A"/>
                      </a:solidFill>
                      <a:prstDash val="solid"/>
                      <a:round/>
                      <a:headEnd type="none" w="med" len="med"/>
                      <a:tailEnd type="none" w="med" len="med"/>
                    </a:lnB>
                    <a:noFill/>
                  </a:tcPr>
                </a:tc>
                <a:tc>
                  <a:txBody>
                    <a:bodyPr/>
                    <a:lstStyle/>
                    <a:p>
                      <a:pPr fontAlgn="base" latinLnBrk="0">
                        <a:buNone/>
                      </a:pPr>
                      <a:endParaRPr lang="en-US" sz="1400">
                        <a:effectLst/>
                      </a:endParaRPr>
                    </a:p>
                  </a:txBody>
                  <a:tcPr anchor="ctr">
                    <a:lnL w="12700" cap="flat" cmpd="sng" algn="ctr">
                      <a:solidFill>
                        <a:srgbClr val="A0020A"/>
                      </a:solidFill>
                      <a:prstDash val="solid"/>
                      <a:round/>
                      <a:headEnd type="none" w="med" len="med"/>
                      <a:tailEnd type="none" w="med" len="med"/>
                    </a:lnL>
                    <a:lnR w="7620" cap="flat" cmpd="sng" algn="ctr">
                      <a:solidFill>
                        <a:srgbClr val="A0020A"/>
                      </a:solidFill>
                      <a:prstDash val="solid"/>
                      <a:round/>
                      <a:headEnd type="none" w="med" len="med"/>
                      <a:tailEnd type="none" w="med" len="med"/>
                    </a:lnR>
                    <a:lnT w="12700" cap="flat" cmpd="sng" algn="ctr">
                      <a:solidFill>
                        <a:srgbClr val="A0020A"/>
                      </a:solidFill>
                      <a:prstDash val="solid"/>
                      <a:round/>
                      <a:headEnd type="none" w="med" len="med"/>
                      <a:tailEnd type="none" w="med" len="med"/>
                    </a:lnT>
                    <a:lnB w="12700" cap="flat" cmpd="sng" algn="ctr">
                      <a:solidFill>
                        <a:srgbClr val="A0020A"/>
                      </a:solidFill>
                      <a:prstDash val="solid"/>
                      <a:round/>
                      <a:headEnd type="none" w="med" len="med"/>
                      <a:tailEnd type="none" w="med" len="med"/>
                    </a:lnB>
                    <a:noFill/>
                  </a:tcPr>
                </a:tc>
                <a:extLst>
                  <a:ext uri="{0D108BD9-81ED-4DB2-BD59-A6C34878D82A}">
                    <a16:rowId xmlns:a16="http://schemas.microsoft.com/office/drawing/2014/main" val="3195877701"/>
                  </a:ext>
                </a:extLst>
              </a:tr>
              <a:tr h="289362">
                <a:tc>
                  <a:txBody>
                    <a:bodyPr/>
                    <a:lstStyle/>
                    <a:p>
                      <a:pPr fontAlgn="base" latinLnBrk="0">
                        <a:buNone/>
                      </a:pPr>
                      <a:r>
                        <a:rPr lang="en-US" sz="1400">
                          <a:effectLst/>
                        </a:rPr>
                        <a:t>3</a:t>
                      </a:r>
                    </a:p>
                  </a:txBody>
                  <a:tcPr anchor="ctr">
                    <a:lnL w="12700" cap="flat" cmpd="sng" algn="ctr">
                      <a:solidFill>
                        <a:srgbClr val="600C0A"/>
                      </a:solidFill>
                      <a:prstDash val="solid"/>
                      <a:round/>
                      <a:headEnd type="none" w="med" len="med"/>
                      <a:tailEnd type="none" w="med" len="med"/>
                    </a:lnL>
                    <a:lnR w="12700" cap="flat" cmpd="sng" algn="ctr">
                      <a:solidFill>
                        <a:srgbClr val="20070A"/>
                      </a:solidFill>
                      <a:prstDash val="solid"/>
                      <a:round/>
                      <a:headEnd type="none" w="med" len="med"/>
                      <a:tailEnd type="none" w="med" len="med"/>
                    </a:lnR>
                    <a:lnT w="12700" cap="flat" cmpd="sng" algn="ctr">
                      <a:solidFill>
                        <a:srgbClr val="600C0A"/>
                      </a:solidFill>
                      <a:prstDash val="solid"/>
                      <a:round/>
                      <a:headEnd type="none" w="med" len="med"/>
                      <a:tailEnd type="none" w="med" len="med"/>
                    </a:lnT>
                    <a:lnB w="12700" cap="flat" cmpd="sng" algn="ctr">
                      <a:solidFill>
                        <a:srgbClr val="600C0A"/>
                      </a:solidFill>
                      <a:prstDash val="solid"/>
                      <a:round/>
                      <a:headEnd type="none" w="med" len="med"/>
                      <a:tailEnd type="none" w="med" len="med"/>
                    </a:lnB>
                    <a:noFill/>
                  </a:tcPr>
                </a:tc>
                <a:tc>
                  <a:txBody>
                    <a:bodyPr/>
                    <a:lstStyle/>
                    <a:p>
                      <a:pPr fontAlgn="base" latinLnBrk="0">
                        <a:buNone/>
                      </a:pPr>
                      <a:r>
                        <a:rPr lang="en-US" sz="1400">
                          <a:effectLst/>
                        </a:rPr>
                        <a:t>b25 = 1</a:t>
                      </a:r>
                    </a:p>
                  </a:txBody>
                  <a:tcPr anchor="ctr">
                    <a:lnL w="12700" cap="flat" cmpd="sng" algn="ctr">
                      <a:solidFill>
                        <a:srgbClr val="20070A"/>
                      </a:solidFill>
                      <a:prstDash val="solid"/>
                      <a:round/>
                      <a:headEnd type="none" w="med" len="med"/>
                      <a:tailEnd type="none" w="med" len="med"/>
                    </a:lnL>
                    <a:lnR w="12700" cap="flat" cmpd="sng" algn="ctr">
                      <a:solidFill>
                        <a:srgbClr val="800A0A"/>
                      </a:solidFill>
                      <a:prstDash val="solid"/>
                      <a:round/>
                      <a:headEnd type="none" w="med" len="med"/>
                      <a:tailEnd type="none" w="med" len="med"/>
                    </a:lnR>
                    <a:lnT w="12700" cap="flat" cmpd="sng" algn="ctr">
                      <a:solidFill>
                        <a:srgbClr val="20070A"/>
                      </a:solidFill>
                      <a:prstDash val="solid"/>
                      <a:round/>
                      <a:headEnd type="none" w="med" len="med"/>
                      <a:tailEnd type="none" w="med" len="med"/>
                    </a:lnT>
                    <a:lnB w="12700" cap="flat" cmpd="sng" algn="ctr">
                      <a:solidFill>
                        <a:srgbClr val="20070A"/>
                      </a:solidFill>
                      <a:prstDash val="solid"/>
                      <a:round/>
                      <a:headEnd type="none" w="med" len="med"/>
                      <a:tailEnd type="none" w="med" len="med"/>
                    </a:lnB>
                    <a:noFill/>
                  </a:tcPr>
                </a:tc>
                <a:tc>
                  <a:txBody>
                    <a:bodyPr/>
                    <a:lstStyle/>
                    <a:p>
                      <a:pPr fontAlgn="base" latinLnBrk="0">
                        <a:buNone/>
                      </a:pPr>
                      <a:r>
                        <a:rPr lang="en-US" sz="1400">
                          <a:effectLst/>
                        </a:rPr>
                        <a:t>b26 = 0</a:t>
                      </a:r>
                    </a:p>
                  </a:txBody>
                  <a:tcPr anchor="ctr">
                    <a:lnL w="12700" cap="flat" cmpd="sng" algn="ctr">
                      <a:solidFill>
                        <a:srgbClr val="800A0A"/>
                      </a:solidFill>
                      <a:prstDash val="solid"/>
                      <a:round/>
                      <a:headEnd type="none" w="med" len="med"/>
                      <a:tailEnd type="none" w="med" len="med"/>
                    </a:lnL>
                    <a:lnR w="12700" cap="flat" cmpd="sng" algn="ctr">
                      <a:solidFill>
                        <a:srgbClr val="A0020A"/>
                      </a:solidFill>
                      <a:prstDash val="solid"/>
                      <a:round/>
                      <a:headEnd type="none" w="med" len="med"/>
                      <a:tailEnd type="none" w="med" len="med"/>
                    </a:lnR>
                    <a:lnT w="12700" cap="flat" cmpd="sng" algn="ctr">
                      <a:solidFill>
                        <a:srgbClr val="800A0A"/>
                      </a:solidFill>
                      <a:prstDash val="solid"/>
                      <a:round/>
                      <a:headEnd type="none" w="med" len="med"/>
                      <a:tailEnd type="none" w="med" len="med"/>
                    </a:lnT>
                    <a:lnB w="12700" cap="flat" cmpd="sng" algn="ctr">
                      <a:solidFill>
                        <a:srgbClr val="800A0A"/>
                      </a:solidFill>
                      <a:prstDash val="solid"/>
                      <a:round/>
                      <a:headEnd type="none" w="med" len="med"/>
                      <a:tailEnd type="none" w="med" len="med"/>
                    </a:lnB>
                    <a:noFill/>
                  </a:tcPr>
                </a:tc>
                <a:tc>
                  <a:txBody>
                    <a:bodyPr/>
                    <a:lstStyle/>
                    <a:p>
                      <a:pPr fontAlgn="base" latinLnBrk="0">
                        <a:buNone/>
                      </a:pPr>
                      <a:r>
                        <a:rPr lang="en-US" sz="1400">
                          <a:effectLst/>
                        </a:rPr>
                        <a:t>3 + 1 (b25) + 0 (b26) = 4</a:t>
                      </a:r>
                    </a:p>
                  </a:txBody>
                  <a:tcPr anchor="ctr">
                    <a:lnL w="12700" cap="flat" cmpd="sng" algn="ctr">
                      <a:solidFill>
                        <a:srgbClr val="A0020A"/>
                      </a:solidFill>
                      <a:prstDash val="solid"/>
                      <a:round/>
                      <a:headEnd type="none" w="med" len="med"/>
                      <a:tailEnd type="none" w="med" len="med"/>
                    </a:lnL>
                    <a:lnR w="12700" cap="flat" cmpd="sng" algn="ctr">
                      <a:solidFill>
                        <a:srgbClr val="A0020A"/>
                      </a:solidFill>
                      <a:prstDash val="solid"/>
                      <a:round/>
                      <a:headEnd type="none" w="med" len="med"/>
                      <a:tailEnd type="none" w="med" len="med"/>
                    </a:lnR>
                    <a:lnT w="12700" cap="flat" cmpd="sng" algn="ctr">
                      <a:solidFill>
                        <a:srgbClr val="A0020A"/>
                      </a:solidFill>
                      <a:prstDash val="solid"/>
                      <a:round/>
                      <a:headEnd type="none" w="med" len="med"/>
                      <a:tailEnd type="none" w="med" len="med"/>
                    </a:lnT>
                    <a:lnB w="12700" cap="flat" cmpd="sng" algn="ctr">
                      <a:solidFill>
                        <a:srgbClr val="A0020A"/>
                      </a:solidFill>
                      <a:prstDash val="solid"/>
                      <a:round/>
                      <a:headEnd type="none" w="med" len="med"/>
                      <a:tailEnd type="none" w="med" len="med"/>
                    </a:lnB>
                    <a:noFill/>
                  </a:tcPr>
                </a:tc>
                <a:tc>
                  <a:txBody>
                    <a:bodyPr/>
                    <a:lstStyle/>
                    <a:p>
                      <a:pPr fontAlgn="base" latinLnBrk="0">
                        <a:buNone/>
                      </a:pPr>
                      <a:endParaRPr lang="en-US" sz="1400">
                        <a:effectLst/>
                      </a:endParaRPr>
                    </a:p>
                  </a:txBody>
                  <a:tcPr anchor="ctr">
                    <a:lnL w="12700" cap="flat" cmpd="sng" algn="ctr">
                      <a:solidFill>
                        <a:srgbClr val="A0020A"/>
                      </a:solidFill>
                      <a:prstDash val="solid"/>
                      <a:round/>
                      <a:headEnd type="none" w="med" len="med"/>
                      <a:tailEnd type="none" w="med" len="med"/>
                    </a:lnL>
                    <a:lnR w="7620" cap="flat" cmpd="sng" algn="ctr">
                      <a:solidFill>
                        <a:srgbClr val="A0020A"/>
                      </a:solidFill>
                      <a:prstDash val="solid"/>
                      <a:round/>
                      <a:headEnd type="none" w="med" len="med"/>
                      <a:tailEnd type="none" w="med" len="med"/>
                    </a:lnR>
                    <a:lnT w="12700" cap="flat" cmpd="sng" algn="ctr">
                      <a:solidFill>
                        <a:srgbClr val="A0020A"/>
                      </a:solidFill>
                      <a:prstDash val="solid"/>
                      <a:round/>
                      <a:headEnd type="none" w="med" len="med"/>
                      <a:tailEnd type="none" w="med" len="med"/>
                    </a:lnT>
                    <a:lnB w="12700" cap="flat" cmpd="sng" algn="ctr">
                      <a:solidFill>
                        <a:srgbClr val="A0020A"/>
                      </a:solidFill>
                      <a:prstDash val="solid"/>
                      <a:round/>
                      <a:headEnd type="none" w="med" len="med"/>
                      <a:tailEnd type="none" w="med" len="med"/>
                    </a:lnB>
                    <a:noFill/>
                  </a:tcPr>
                </a:tc>
                <a:extLst>
                  <a:ext uri="{0D108BD9-81ED-4DB2-BD59-A6C34878D82A}">
                    <a16:rowId xmlns:a16="http://schemas.microsoft.com/office/drawing/2014/main" val="346364300"/>
                  </a:ext>
                </a:extLst>
              </a:tr>
              <a:tr h="289362">
                <a:tc>
                  <a:txBody>
                    <a:bodyPr/>
                    <a:lstStyle/>
                    <a:p>
                      <a:pPr fontAlgn="base" latinLnBrk="0">
                        <a:buNone/>
                      </a:pPr>
                      <a:r>
                        <a:rPr lang="en-US" sz="1400">
                          <a:effectLst/>
                        </a:rPr>
                        <a:t>4</a:t>
                      </a:r>
                    </a:p>
                  </a:txBody>
                  <a:tcPr anchor="ctr">
                    <a:lnL w="12700" cap="flat" cmpd="sng" algn="ctr">
                      <a:solidFill>
                        <a:srgbClr val="600C0A"/>
                      </a:solidFill>
                      <a:prstDash val="solid"/>
                      <a:round/>
                      <a:headEnd type="none" w="med" len="med"/>
                      <a:tailEnd type="none" w="med" len="med"/>
                    </a:lnL>
                    <a:lnR w="12700" cap="flat" cmpd="sng" algn="ctr">
                      <a:solidFill>
                        <a:srgbClr val="20070A"/>
                      </a:solidFill>
                      <a:prstDash val="solid"/>
                      <a:round/>
                      <a:headEnd type="none" w="med" len="med"/>
                      <a:tailEnd type="none" w="med" len="med"/>
                    </a:lnR>
                    <a:lnT w="12700" cap="flat" cmpd="sng" algn="ctr">
                      <a:solidFill>
                        <a:srgbClr val="600C0A"/>
                      </a:solidFill>
                      <a:prstDash val="solid"/>
                      <a:round/>
                      <a:headEnd type="none" w="med" len="med"/>
                      <a:tailEnd type="none" w="med" len="med"/>
                    </a:lnT>
                    <a:lnB w="12700" cap="flat" cmpd="sng" algn="ctr">
                      <a:solidFill>
                        <a:srgbClr val="600C0A"/>
                      </a:solidFill>
                      <a:prstDash val="solid"/>
                      <a:round/>
                      <a:headEnd type="none" w="med" len="med"/>
                      <a:tailEnd type="none" w="med" len="med"/>
                    </a:lnB>
                    <a:noFill/>
                  </a:tcPr>
                </a:tc>
                <a:tc>
                  <a:txBody>
                    <a:bodyPr/>
                    <a:lstStyle/>
                    <a:p>
                      <a:pPr fontAlgn="base" latinLnBrk="0">
                        <a:buNone/>
                      </a:pPr>
                      <a:r>
                        <a:rPr lang="en-US" sz="1400">
                          <a:effectLst/>
                        </a:rPr>
                        <a:t>b23 = 1</a:t>
                      </a:r>
                    </a:p>
                  </a:txBody>
                  <a:tcPr anchor="ctr">
                    <a:lnL w="12700" cap="flat" cmpd="sng" algn="ctr">
                      <a:solidFill>
                        <a:srgbClr val="20070A"/>
                      </a:solidFill>
                      <a:prstDash val="solid"/>
                      <a:round/>
                      <a:headEnd type="none" w="med" len="med"/>
                      <a:tailEnd type="none" w="med" len="med"/>
                    </a:lnL>
                    <a:lnR w="12700" cap="flat" cmpd="sng" algn="ctr">
                      <a:solidFill>
                        <a:srgbClr val="800A0A"/>
                      </a:solidFill>
                      <a:prstDash val="solid"/>
                      <a:round/>
                      <a:headEnd type="none" w="med" len="med"/>
                      <a:tailEnd type="none" w="med" len="med"/>
                    </a:lnR>
                    <a:lnT w="12700" cap="flat" cmpd="sng" algn="ctr">
                      <a:solidFill>
                        <a:srgbClr val="20070A"/>
                      </a:solidFill>
                      <a:prstDash val="solid"/>
                      <a:round/>
                      <a:headEnd type="none" w="med" len="med"/>
                      <a:tailEnd type="none" w="med" len="med"/>
                    </a:lnT>
                    <a:lnB w="12700" cap="flat" cmpd="sng" algn="ctr">
                      <a:solidFill>
                        <a:srgbClr val="20070A"/>
                      </a:solidFill>
                      <a:prstDash val="solid"/>
                      <a:round/>
                      <a:headEnd type="none" w="med" len="med"/>
                      <a:tailEnd type="none" w="med" len="med"/>
                    </a:lnB>
                    <a:noFill/>
                  </a:tcPr>
                </a:tc>
                <a:tc>
                  <a:txBody>
                    <a:bodyPr/>
                    <a:lstStyle/>
                    <a:p>
                      <a:pPr fontAlgn="base" latinLnBrk="0">
                        <a:buNone/>
                      </a:pPr>
                      <a:r>
                        <a:rPr lang="en-US" sz="1400">
                          <a:effectLst/>
                        </a:rPr>
                        <a:t>b24 = 0</a:t>
                      </a:r>
                    </a:p>
                  </a:txBody>
                  <a:tcPr anchor="ctr">
                    <a:lnL w="12700" cap="flat" cmpd="sng" algn="ctr">
                      <a:solidFill>
                        <a:srgbClr val="800A0A"/>
                      </a:solidFill>
                      <a:prstDash val="solid"/>
                      <a:round/>
                      <a:headEnd type="none" w="med" len="med"/>
                      <a:tailEnd type="none" w="med" len="med"/>
                    </a:lnL>
                    <a:lnR w="12700" cap="flat" cmpd="sng" algn="ctr">
                      <a:solidFill>
                        <a:srgbClr val="A0020A"/>
                      </a:solidFill>
                      <a:prstDash val="solid"/>
                      <a:round/>
                      <a:headEnd type="none" w="med" len="med"/>
                      <a:tailEnd type="none" w="med" len="med"/>
                    </a:lnR>
                    <a:lnT w="12700" cap="flat" cmpd="sng" algn="ctr">
                      <a:solidFill>
                        <a:srgbClr val="800A0A"/>
                      </a:solidFill>
                      <a:prstDash val="solid"/>
                      <a:round/>
                      <a:headEnd type="none" w="med" len="med"/>
                      <a:tailEnd type="none" w="med" len="med"/>
                    </a:lnT>
                    <a:lnB w="12700" cap="flat" cmpd="sng" algn="ctr">
                      <a:solidFill>
                        <a:srgbClr val="800A0A"/>
                      </a:solidFill>
                      <a:prstDash val="solid"/>
                      <a:round/>
                      <a:headEnd type="none" w="med" len="med"/>
                      <a:tailEnd type="none" w="med" len="med"/>
                    </a:lnB>
                    <a:noFill/>
                  </a:tcPr>
                </a:tc>
                <a:tc>
                  <a:txBody>
                    <a:bodyPr/>
                    <a:lstStyle/>
                    <a:p>
                      <a:pPr fontAlgn="base" latinLnBrk="0">
                        <a:buNone/>
                      </a:pPr>
                      <a:r>
                        <a:rPr lang="en-US" sz="1400">
                          <a:effectLst/>
                        </a:rPr>
                        <a:t>4 + 1 (b23) + 0 (b24) = 5</a:t>
                      </a:r>
                    </a:p>
                  </a:txBody>
                  <a:tcPr anchor="ctr">
                    <a:lnL w="12700" cap="flat" cmpd="sng" algn="ctr">
                      <a:solidFill>
                        <a:srgbClr val="A0020A"/>
                      </a:solidFill>
                      <a:prstDash val="solid"/>
                      <a:round/>
                      <a:headEnd type="none" w="med" len="med"/>
                      <a:tailEnd type="none" w="med" len="med"/>
                    </a:lnL>
                    <a:lnR w="12700" cap="flat" cmpd="sng" algn="ctr">
                      <a:solidFill>
                        <a:srgbClr val="A0020A"/>
                      </a:solidFill>
                      <a:prstDash val="solid"/>
                      <a:round/>
                      <a:headEnd type="none" w="med" len="med"/>
                      <a:tailEnd type="none" w="med" len="med"/>
                    </a:lnR>
                    <a:lnT w="12700" cap="flat" cmpd="sng" algn="ctr">
                      <a:solidFill>
                        <a:srgbClr val="A0020A"/>
                      </a:solidFill>
                      <a:prstDash val="solid"/>
                      <a:round/>
                      <a:headEnd type="none" w="med" len="med"/>
                      <a:tailEnd type="none" w="med" len="med"/>
                    </a:lnT>
                    <a:lnB w="12700" cap="flat" cmpd="sng" algn="ctr">
                      <a:solidFill>
                        <a:srgbClr val="A0020A"/>
                      </a:solidFill>
                      <a:prstDash val="solid"/>
                      <a:round/>
                      <a:headEnd type="none" w="med" len="med"/>
                      <a:tailEnd type="none" w="med" len="med"/>
                    </a:lnB>
                    <a:noFill/>
                  </a:tcPr>
                </a:tc>
                <a:tc>
                  <a:txBody>
                    <a:bodyPr/>
                    <a:lstStyle/>
                    <a:p>
                      <a:pPr fontAlgn="base" latinLnBrk="0">
                        <a:buNone/>
                      </a:pPr>
                      <a:endParaRPr lang="en-US" sz="1400" dirty="0">
                        <a:effectLst/>
                      </a:endParaRPr>
                    </a:p>
                  </a:txBody>
                  <a:tcPr anchor="ctr">
                    <a:lnL w="12700" cap="flat" cmpd="sng" algn="ctr">
                      <a:solidFill>
                        <a:srgbClr val="A0020A"/>
                      </a:solidFill>
                      <a:prstDash val="solid"/>
                      <a:round/>
                      <a:headEnd type="none" w="med" len="med"/>
                      <a:tailEnd type="none" w="med" len="med"/>
                    </a:lnL>
                    <a:lnR w="7620" cap="flat" cmpd="sng" algn="ctr">
                      <a:solidFill>
                        <a:srgbClr val="A0020A"/>
                      </a:solidFill>
                      <a:prstDash val="solid"/>
                      <a:round/>
                      <a:headEnd type="none" w="med" len="med"/>
                      <a:tailEnd type="none" w="med" len="med"/>
                    </a:lnR>
                    <a:lnT w="12700" cap="flat" cmpd="sng" algn="ctr">
                      <a:solidFill>
                        <a:srgbClr val="A0020A"/>
                      </a:solidFill>
                      <a:prstDash val="solid"/>
                      <a:round/>
                      <a:headEnd type="none" w="med" len="med"/>
                      <a:tailEnd type="none" w="med" len="med"/>
                    </a:lnT>
                    <a:lnB w="12700" cap="flat" cmpd="sng" algn="ctr">
                      <a:solidFill>
                        <a:srgbClr val="A0020A"/>
                      </a:solidFill>
                      <a:prstDash val="solid"/>
                      <a:round/>
                      <a:headEnd type="none" w="med" len="med"/>
                      <a:tailEnd type="none" w="med" len="med"/>
                    </a:lnB>
                    <a:noFill/>
                  </a:tcPr>
                </a:tc>
                <a:extLst>
                  <a:ext uri="{0D108BD9-81ED-4DB2-BD59-A6C34878D82A}">
                    <a16:rowId xmlns:a16="http://schemas.microsoft.com/office/drawing/2014/main" val="3715003147"/>
                  </a:ext>
                </a:extLst>
              </a:tr>
            </a:tbl>
          </a:graphicData>
        </a:graphic>
      </p:graphicFrame>
      <p:sp>
        <p:nvSpPr>
          <p:cNvPr id="7" name="Content Placeholder 3">
            <a:extLst>
              <a:ext uri="{FF2B5EF4-FFF2-40B4-BE49-F238E27FC236}">
                <a16:creationId xmlns:a16="http://schemas.microsoft.com/office/drawing/2014/main" id="{82CEF9EB-49EB-B2D5-DAC8-544A858734B1}"/>
              </a:ext>
            </a:extLst>
          </p:cNvPr>
          <p:cNvSpPr txBox="1">
            <a:spLocks/>
          </p:cNvSpPr>
          <p:nvPr/>
        </p:nvSpPr>
        <p:spPr>
          <a:xfrm>
            <a:off x="457200" y="4038600"/>
            <a:ext cx="8229600" cy="2362200"/>
          </a:xfrm>
          <a:prstGeom prst="rect">
            <a:avLst/>
          </a:prstGeom>
        </p:spPr>
        <p:txBody>
          <a:bodyPr vert="horz">
            <a:normAutofit fontScale="85000" lnSpcReduction="20000"/>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800" dirty="0"/>
              <a:t>in r0 0xAAAAAAAA, bits at odd positions (31, 29, 27, ..., 1) are all 1, bits at even positions (30, 28, 26, ..., 0) are all 0.</a:t>
            </a:r>
          </a:p>
          <a:p>
            <a:r>
              <a:rPr lang="en-US" sz="1800" dirty="0"/>
              <a:t>Carry bit is always the even bit index at each iteration.</a:t>
            </a:r>
          </a:p>
          <a:p>
            <a:r>
              <a:rPr lang="en-US" sz="1800" dirty="0"/>
              <a:t>At each iteration, r1 accumulates 1 (highest bit, odd index) + 0 (carry bit, even index).</a:t>
            </a:r>
          </a:p>
          <a:p>
            <a:r>
              <a:rPr lang="en-US" sz="1800" dirty="0"/>
              <a:t>The loop ends when r0 becomes zero after the last shift, triggering the Zero flag and exiting the branch.</a:t>
            </a:r>
          </a:p>
          <a:p>
            <a:r>
              <a:rPr lang="en-US" sz="1800" dirty="0"/>
              <a:t>The count accumulates to 16, consistent with the fact that 0xAAAAAAAA has exactly 16 ones in 32 bits.</a:t>
            </a:r>
          </a:p>
          <a:p>
            <a:r>
              <a:rPr lang="en-US" sz="1800" dirty="0"/>
              <a:t>This program counts two bits per loop iteration, leveraging the Carry bit, and will take 16 iterations for a 32-bit word.</a:t>
            </a:r>
          </a:p>
          <a:p>
            <a:endParaRPr lang="en-US" sz="1800" dirty="0"/>
          </a:p>
        </p:txBody>
      </p:sp>
      <p:sp>
        <p:nvSpPr>
          <p:cNvPr id="10" name="Title 1">
            <a:extLst>
              <a:ext uri="{FF2B5EF4-FFF2-40B4-BE49-F238E27FC236}">
                <a16:creationId xmlns:a16="http://schemas.microsoft.com/office/drawing/2014/main" id="{A24DBF6A-3007-9C2E-516B-574051B498AE}"/>
              </a:ext>
            </a:extLst>
          </p:cNvPr>
          <p:cNvSpPr>
            <a:spLocks noGrp="1"/>
          </p:cNvSpPr>
          <p:nvPr>
            <p:ph type="title"/>
          </p:nvPr>
        </p:nvSpPr>
        <p:spPr>
          <a:xfrm>
            <a:off x="457200" y="152400"/>
            <a:ext cx="8229600" cy="990600"/>
          </a:xfrm>
        </p:spPr>
        <p:txBody>
          <a:bodyPr>
            <a:normAutofit fontScale="90000"/>
          </a:bodyPr>
          <a:lstStyle/>
          <a:p>
            <a:r>
              <a:rPr lang="en-US" dirty="0"/>
              <a:t>Example 2: Counting Ones in a Word: Explanations</a:t>
            </a:r>
          </a:p>
        </p:txBody>
      </p:sp>
    </p:spTree>
    <p:extLst>
      <p:ext uri="{BB962C8B-B14F-4D97-AF65-F5344CB8AC3E}">
        <p14:creationId xmlns:p14="http://schemas.microsoft.com/office/powerpoint/2010/main" val="45044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Divide and Conquer</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a:t>
            </a:fld>
            <a:endParaRPr kumimoji="0" lang="en-US" dirty="0"/>
          </a:p>
        </p:txBody>
      </p:sp>
      <p:sp>
        <p:nvSpPr>
          <p:cNvPr id="4" name="Content Placeholder 3"/>
          <p:cNvSpPr>
            <a:spLocks noGrp="1"/>
          </p:cNvSpPr>
          <p:nvPr>
            <p:ph sz="quarter" idx="1"/>
          </p:nvPr>
        </p:nvSpPr>
        <p:spPr>
          <a:xfrm>
            <a:off x="1905000" y="2133600"/>
            <a:ext cx="5105400" cy="3489960"/>
          </a:xfrm>
        </p:spPr>
        <p:txBody>
          <a:bodyPr>
            <a:normAutofit/>
          </a:bodyPr>
          <a:lstStyle/>
          <a:p>
            <a:pPr marL="0" indent="0">
              <a:buNone/>
            </a:pPr>
            <a:r>
              <a:rPr lang="en-US" sz="2800" b="1" i="1" dirty="0">
                <a:solidFill>
                  <a:srgbClr val="C00000"/>
                </a:solidFill>
              </a:rPr>
              <a:t>"Nothing is particularly hard if you divide it into small jobs."</a:t>
            </a:r>
            <a:endParaRPr lang="en-US" sz="2800" dirty="0">
              <a:solidFill>
                <a:srgbClr val="C00000"/>
              </a:solidFill>
            </a:endParaRPr>
          </a:p>
          <a:p>
            <a:pPr marL="0" indent="0" algn="r">
              <a:buNone/>
            </a:pPr>
            <a:r>
              <a:rPr lang="en-US" sz="2800" dirty="0"/>
              <a:t>			Henry Ford</a:t>
            </a:r>
          </a:p>
          <a:p>
            <a:pPr marL="0" indent="0" algn="r">
              <a:buNone/>
            </a:pPr>
            <a:r>
              <a:rPr lang="en-US" sz="2800" i="1" dirty="0"/>
              <a:t> Founder of Ford Motor</a:t>
            </a:r>
          </a:p>
          <a:p>
            <a:pPr marL="0" indent="0">
              <a:buNone/>
            </a:pPr>
            <a:endParaRPr lang="en-US" sz="2800" dirty="0"/>
          </a:p>
        </p:txBody>
      </p:sp>
    </p:spTree>
    <p:extLst>
      <p:ext uri="{BB962C8B-B14F-4D97-AF65-F5344CB8AC3E}">
        <p14:creationId xmlns:p14="http://schemas.microsoft.com/office/powerpoint/2010/main" val="3612284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AED90-AD14-33E4-CEB5-B22562F5C162}"/>
              </a:ext>
            </a:extLst>
          </p:cNvPr>
          <p:cNvSpPr>
            <a:spLocks noGrp="1"/>
          </p:cNvSpPr>
          <p:nvPr>
            <p:ph type="title"/>
          </p:nvPr>
        </p:nvSpPr>
        <p:spPr/>
        <p:txBody>
          <a:bodyPr/>
          <a:lstStyle/>
          <a:p>
            <a:r>
              <a:rPr lang="en-US" dirty="0"/>
              <a:t>Stop B stop</a:t>
            </a:r>
          </a:p>
        </p:txBody>
      </p:sp>
      <p:sp>
        <p:nvSpPr>
          <p:cNvPr id="3" name="Slide Number Placeholder 2">
            <a:extLst>
              <a:ext uri="{FF2B5EF4-FFF2-40B4-BE49-F238E27FC236}">
                <a16:creationId xmlns:a16="http://schemas.microsoft.com/office/drawing/2014/main" id="{92417091-1345-92BE-405C-77A7F7FD4C10}"/>
              </a:ext>
            </a:extLst>
          </p:cNvPr>
          <p:cNvSpPr>
            <a:spLocks noGrp="1"/>
          </p:cNvSpPr>
          <p:nvPr>
            <p:ph type="sldNum" sz="quarter" idx="12"/>
          </p:nvPr>
        </p:nvSpPr>
        <p:spPr/>
        <p:txBody>
          <a:bodyPr/>
          <a:lstStyle/>
          <a:p>
            <a:fld id="{EA7C8D44-3667-46F6-9772-CC52308E2A7F}" type="slidenum">
              <a:rPr kumimoji="0" lang="en-US" smtClean="0"/>
              <a:pPr/>
              <a:t>20</a:t>
            </a:fld>
            <a:endParaRPr kumimoji="0" lang="en-US" dirty="0"/>
          </a:p>
        </p:txBody>
      </p:sp>
      <p:sp>
        <p:nvSpPr>
          <p:cNvPr id="4" name="Content Placeholder 3">
            <a:extLst>
              <a:ext uri="{FF2B5EF4-FFF2-40B4-BE49-F238E27FC236}">
                <a16:creationId xmlns:a16="http://schemas.microsoft.com/office/drawing/2014/main" id="{9616546C-A4C9-D3B5-7FA3-9764F88CAA4D}"/>
              </a:ext>
            </a:extLst>
          </p:cNvPr>
          <p:cNvSpPr>
            <a:spLocks noGrp="1"/>
          </p:cNvSpPr>
          <p:nvPr>
            <p:ph sz="quarter" idx="1"/>
          </p:nvPr>
        </p:nvSpPr>
        <p:spPr/>
        <p:txBody>
          <a:bodyPr>
            <a:normAutofit/>
          </a:bodyPr>
          <a:lstStyle/>
          <a:p>
            <a:r>
              <a:rPr lang="en-US" dirty="0"/>
              <a:t>“stop B stop” means an infinite loop that repeatedly branches to the label "stop".</a:t>
            </a:r>
          </a:p>
          <a:p>
            <a:pPr lvl="1"/>
            <a:r>
              <a:rPr lang="en-US" dirty="0"/>
              <a:t>B is the branch instruction in ARM, which causes the program to jump to the specified label or address.</a:t>
            </a:r>
          </a:p>
          <a:p>
            <a:pPr lvl="1"/>
            <a:r>
              <a:rPr lang="en-US" dirty="0"/>
              <a:t>Here, the label and destination are both "stop". This creates a loop where execution never moves past this point.</a:t>
            </a:r>
          </a:p>
          <a:p>
            <a:pPr lvl="1"/>
            <a:r>
              <a:rPr lang="en-US" dirty="0"/>
              <a:t>It is commonly used to halt the program or wait indefinitely, often when the program completes or to prevent it from running into uninitialized memory.</a:t>
            </a:r>
          </a:p>
        </p:txBody>
      </p:sp>
    </p:spTree>
    <p:extLst>
      <p:ext uri="{BB962C8B-B14F-4D97-AF65-F5344CB8AC3E}">
        <p14:creationId xmlns:p14="http://schemas.microsoft.com/office/powerpoint/2010/main" val="2087832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9ABC4-B7FA-DAD8-98D5-0A2B9B6281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EEF352-897B-A6C1-C4BB-F38174DC27FB}"/>
              </a:ext>
            </a:extLst>
          </p:cNvPr>
          <p:cNvSpPr>
            <a:spLocks noGrp="1"/>
          </p:cNvSpPr>
          <p:nvPr>
            <p:ph type="title"/>
          </p:nvPr>
        </p:nvSpPr>
        <p:spPr>
          <a:xfrm>
            <a:off x="457200" y="82085"/>
            <a:ext cx="8229600" cy="990600"/>
          </a:xfrm>
        </p:spPr>
        <p:txBody>
          <a:bodyPr>
            <a:normAutofit fontScale="90000"/>
          </a:bodyPr>
          <a:lstStyle/>
          <a:p>
            <a:r>
              <a:rPr lang="en-US" dirty="0"/>
              <a:t>Example 2: Counting Ones in a Word: Simpler Programs</a:t>
            </a:r>
          </a:p>
        </p:txBody>
      </p:sp>
      <p:sp>
        <p:nvSpPr>
          <p:cNvPr id="3" name="Slide Number Placeholder 2">
            <a:extLst>
              <a:ext uri="{FF2B5EF4-FFF2-40B4-BE49-F238E27FC236}">
                <a16:creationId xmlns:a16="http://schemas.microsoft.com/office/drawing/2014/main" id="{86670F0C-5593-00D6-5B5C-A0FFD4E762D5}"/>
              </a:ext>
            </a:extLst>
          </p:cNvPr>
          <p:cNvSpPr>
            <a:spLocks noGrp="1"/>
          </p:cNvSpPr>
          <p:nvPr>
            <p:ph type="sldNum" sz="quarter" idx="12"/>
          </p:nvPr>
        </p:nvSpPr>
        <p:spPr/>
        <p:txBody>
          <a:bodyPr/>
          <a:lstStyle/>
          <a:p>
            <a:fld id="{EA7C8D44-3667-46F6-9772-CC52308E2A7F}" type="slidenum">
              <a:rPr kumimoji="0" lang="en-US" smtClean="0"/>
              <a:pPr/>
              <a:t>21</a:t>
            </a:fld>
            <a:endParaRPr kumimoji="0" lang="en-US" dirty="0"/>
          </a:p>
        </p:txBody>
      </p:sp>
      <p:sp>
        <p:nvSpPr>
          <p:cNvPr id="5" name="Rectangle 4">
            <a:extLst>
              <a:ext uri="{FF2B5EF4-FFF2-40B4-BE49-F238E27FC236}">
                <a16:creationId xmlns:a16="http://schemas.microsoft.com/office/drawing/2014/main" id="{44997A61-5705-1D7B-A434-1D7CF5D089E4}"/>
              </a:ext>
            </a:extLst>
          </p:cNvPr>
          <p:cNvSpPr/>
          <p:nvPr/>
        </p:nvSpPr>
        <p:spPr>
          <a:xfrm>
            <a:off x="457200" y="1225907"/>
            <a:ext cx="8229600" cy="181588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400" b="1" dirty="0">
                <a:latin typeface="Consolas" panose="020B0609020204030204" pitchFamily="49" charset="0"/>
                <a:cs typeface="Consolas" panose="020B0609020204030204" pitchFamily="49" charset="0"/>
              </a:rPr>
              <a:t>   LDR r0, =0xAAAAAAAA    </a:t>
            </a:r>
            <a:r>
              <a:rPr lang="en-US" sz="1400" b="1" dirty="0">
                <a:solidFill>
                  <a:schemeClr val="bg1">
                    <a:lumMod val="50000"/>
                  </a:schemeClr>
                </a:solidFill>
                <a:latin typeface="Consolas" panose="020B0609020204030204" pitchFamily="49" charset="0"/>
              </a:rPr>
              <a:t>; Load input data into r0</a:t>
            </a:r>
          </a:p>
          <a:p>
            <a:r>
              <a:rPr lang="en-US" sz="1400" b="1" dirty="0">
                <a:latin typeface="Consolas" panose="020B0609020204030204" pitchFamily="49" charset="0"/>
                <a:cs typeface="Consolas" panose="020B0609020204030204" pitchFamily="49" charset="0"/>
              </a:rPr>
              <a:t>   MOV r2, #0             </a:t>
            </a:r>
            <a:r>
              <a:rPr lang="en-US" sz="1400" b="1" dirty="0">
                <a:solidFill>
                  <a:schemeClr val="bg1">
                    <a:lumMod val="50000"/>
                  </a:schemeClr>
                </a:solidFill>
                <a:latin typeface="Consolas" panose="020B0609020204030204" pitchFamily="49" charset="0"/>
              </a:rPr>
              <a:t>; Initialize count (r2) to 0</a:t>
            </a: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loop:</a:t>
            </a:r>
          </a:p>
          <a:p>
            <a:r>
              <a:rPr lang="en-US" sz="1400" b="1" dirty="0">
                <a:latin typeface="Consolas" panose="020B0609020204030204" pitchFamily="49" charset="0"/>
                <a:cs typeface="Consolas" panose="020B0609020204030204" pitchFamily="49" charset="0"/>
              </a:rPr>
              <a:t>    </a:t>
            </a:r>
            <a:r>
              <a:rPr lang="en-US" sz="1400" b="1" dirty="0">
                <a:solidFill>
                  <a:schemeClr val="tx1"/>
                </a:solidFill>
                <a:latin typeface="Consolas" panose="020B0609020204030204" pitchFamily="49" charset="0"/>
                <a:cs typeface="Consolas" panose="020B0609020204030204" pitchFamily="49" charset="0"/>
              </a:rPr>
              <a:t>MOV r1, r0, LSR #31    </a:t>
            </a:r>
            <a:r>
              <a:rPr lang="en-US" sz="1400" b="1" dirty="0">
                <a:solidFill>
                  <a:schemeClr val="bg1">
                    <a:lumMod val="50000"/>
                  </a:schemeClr>
                </a:solidFill>
                <a:latin typeface="Consolas" panose="020B0609020204030204" pitchFamily="49" charset="0"/>
              </a:rPr>
              <a:t>; Extract leftmost bit of r0 into r1 (0 or 1)</a:t>
            </a:r>
          </a:p>
          <a:p>
            <a:r>
              <a:rPr lang="en-US" sz="1400" b="1" dirty="0">
                <a:latin typeface="Consolas" panose="020B0609020204030204" pitchFamily="49" charset="0"/>
                <a:cs typeface="Consolas" panose="020B0609020204030204" pitchFamily="49" charset="0"/>
              </a:rPr>
              <a:t>    ADD r2, r2, r1         </a:t>
            </a:r>
            <a:r>
              <a:rPr lang="en-US" sz="1400" b="1" dirty="0">
                <a:solidFill>
                  <a:schemeClr val="bg1">
                    <a:lumMod val="50000"/>
                  </a:schemeClr>
                </a:solidFill>
                <a:latin typeface="Consolas" panose="020B0609020204030204" pitchFamily="49" charset="0"/>
              </a:rPr>
              <a:t>; Add extracted bit to count in r2</a:t>
            </a:r>
          </a:p>
          <a:p>
            <a:r>
              <a:rPr lang="en-US" sz="1400" b="1" dirty="0">
                <a:latin typeface="Consolas" panose="020B0609020204030204" pitchFamily="49" charset="0"/>
                <a:cs typeface="Consolas" panose="020B0609020204030204" pitchFamily="49" charset="0"/>
              </a:rPr>
              <a:t>    MOVS r0, r0, LSL #1    </a:t>
            </a:r>
            <a:r>
              <a:rPr lang="en-US" sz="1400" b="1" dirty="0">
                <a:solidFill>
                  <a:schemeClr val="bg1">
                    <a:lumMod val="50000"/>
                  </a:schemeClr>
                </a:solidFill>
                <a:latin typeface="Consolas" panose="020B0609020204030204" pitchFamily="49" charset="0"/>
              </a:rPr>
              <a:t>; Shift r0 left by 1 bit, update flags</a:t>
            </a:r>
          </a:p>
          <a:p>
            <a:r>
              <a:rPr lang="en-US" sz="1400" b="1" dirty="0">
                <a:latin typeface="Consolas" panose="020B0609020204030204" pitchFamily="49" charset="0"/>
                <a:cs typeface="Consolas" panose="020B0609020204030204" pitchFamily="49" charset="0"/>
              </a:rPr>
              <a:t>    BNE loop               </a:t>
            </a:r>
            <a:r>
              <a:rPr lang="en-US" sz="1400" b="1" dirty="0">
                <a:solidFill>
                  <a:schemeClr val="bg1">
                    <a:lumMod val="50000"/>
                  </a:schemeClr>
                </a:solidFill>
                <a:latin typeface="Consolas" panose="020B0609020204030204" pitchFamily="49" charset="0"/>
              </a:rPr>
              <a:t>; If r0 != 0, repeat loop</a:t>
            </a:r>
          </a:p>
        </p:txBody>
      </p:sp>
      <p:sp>
        <p:nvSpPr>
          <p:cNvPr id="6" name="Content Placeholder 3">
            <a:extLst>
              <a:ext uri="{FF2B5EF4-FFF2-40B4-BE49-F238E27FC236}">
                <a16:creationId xmlns:a16="http://schemas.microsoft.com/office/drawing/2014/main" id="{E7734E33-14F6-8B11-E461-A9D8453483A3}"/>
              </a:ext>
            </a:extLst>
          </p:cNvPr>
          <p:cNvSpPr txBox="1">
            <a:spLocks/>
          </p:cNvSpPr>
          <p:nvPr/>
        </p:nvSpPr>
        <p:spPr>
          <a:xfrm>
            <a:off x="372035" y="4854075"/>
            <a:ext cx="8305800" cy="1669915"/>
          </a:xfrm>
          <a:prstGeom prst="rect">
            <a:avLst/>
          </a:prstGeom>
        </p:spPr>
        <p:txBody>
          <a:bodyPr vert="horz">
            <a:normAutofit fontScale="92500" lnSpcReduction="20000"/>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600" dirty="0"/>
              <a:t>Algo 1: use MOV r1, r0, LSR #31 to extract the highest bit from r0 and accumulates the per-bit count. (Carry flag is set but ignored.)</a:t>
            </a:r>
          </a:p>
          <a:p>
            <a:r>
              <a:rPr lang="en-US" sz="1600" dirty="0"/>
              <a:t>Algo 2: use MOVS r0, r0, LSL #1 to shift left by 1 bit and update the carry flag with the bit shifted out (the leftmost bit of the original value).  Use ADC (Add with Carry) to add the carry bit to accumulator r2 without needing to move the leftmost bit explicitly.</a:t>
            </a:r>
          </a:p>
          <a:p>
            <a:r>
              <a:rPr lang="en-US" sz="1600" dirty="0"/>
              <a:t>Both programs count one bit per loop iteration, discarding the Carry bit, and will take 32 iterations for a 32-bit word. </a:t>
            </a:r>
          </a:p>
        </p:txBody>
      </p:sp>
      <p:sp>
        <p:nvSpPr>
          <p:cNvPr id="7" name="Rectangle 6">
            <a:extLst>
              <a:ext uri="{FF2B5EF4-FFF2-40B4-BE49-F238E27FC236}">
                <a16:creationId xmlns:a16="http://schemas.microsoft.com/office/drawing/2014/main" id="{4A9545C3-0A7C-8F1C-0A5E-BDEBE4931DE7}"/>
              </a:ext>
            </a:extLst>
          </p:cNvPr>
          <p:cNvSpPr/>
          <p:nvPr/>
        </p:nvSpPr>
        <p:spPr>
          <a:xfrm>
            <a:off x="465268" y="3147713"/>
            <a:ext cx="8229600" cy="160043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400" b="1" dirty="0">
                <a:solidFill>
                  <a:schemeClr val="tx1"/>
                </a:solidFill>
                <a:latin typeface="Consolas" panose="020B0609020204030204" pitchFamily="49" charset="0"/>
              </a:rPr>
              <a:t>    LDR r0, =0xAAAAAAAA     </a:t>
            </a:r>
            <a:r>
              <a:rPr lang="en-US" sz="1400" b="1" dirty="0">
                <a:solidFill>
                  <a:schemeClr val="bg1">
                    <a:lumMod val="50000"/>
                  </a:schemeClr>
                </a:solidFill>
                <a:latin typeface="Consolas" panose="020B0609020204030204" pitchFamily="49" charset="0"/>
              </a:rPr>
              <a:t>; Load input data into r0</a:t>
            </a:r>
          </a:p>
          <a:p>
            <a:r>
              <a:rPr lang="en-US" sz="1400" b="1" dirty="0">
                <a:solidFill>
                  <a:schemeClr val="bg1">
                    <a:lumMod val="50000"/>
                  </a:schemeClr>
                </a:solidFill>
                <a:latin typeface="Consolas" panose="020B0609020204030204" pitchFamily="49" charset="0"/>
              </a:rPr>
              <a:t>    </a:t>
            </a:r>
            <a:r>
              <a:rPr lang="en-US" sz="1400" b="1" dirty="0">
                <a:solidFill>
                  <a:schemeClr val="tx1"/>
                </a:solidFill>
                <a:latin typeface="Consolas" panose="020B0609020204030204" pitchFamily="49" charset="0"/>
              </a:rPr>
              <a:t>MOV r2, #0              </a:t>
            </a:r>
            <a:r>
              <a:rPr lang="en-US" sz="1400" b="1" dirty="0">
                <a:solidFill>
                  <a:schemeClr val="bg1">
                    <a:lumMod val="50000"/>
                  </a:schemeClr>
                </a:solidFill>
                <a:latin typeface="Consolas" panose="020B0609020204030204" pitchFamily="49" charset="0"/>
              </a:rPr>
              <a:t>; Initialize bit count accumulator (r2) to 0</a:t>
            </a:r>
          </a:p>
          <a:p>
            <a:endParaRPr lang="en-US" sz="1400" b="1" dirty="0">
              <a:solidFill>
                <a:schemeClr val="bg1">
                  <a:lumMod val="50000"/>
                </a:schemeClr>
              </a:solidFill>
              <a:latin typeface="Consolas" panose="020B0609020204030204" pitchFamily="49" charset="0"/>
            </a:endParaRPr>
          </a:p>
          <a:p>
            <a:r>
              <a:rPr lang="en-US" sz="1400" b="1" dirty="0">
                <a:solidFill>
                  <a:schemeClr val="tx1"/>
                </a:solidFill>
                <a:latin typeface="Consolas" panose="020B0609020204030204" pitchFamily="49" charset="0"/>
              </a:rPr>
              <a:t>loop:</a:t>
            </a:r>
          </a:p>
          <a:p>
            <a:r>
              <a:rPr lang="en-US" sz="1400" b="1" dirty="0">
                <a:solidFill>
                  <a:schemeClr val="bg1">
                    <a:lumMod val="50000"/>
                  </a:schemeClr>
                </a:solidFill>
                <a:latin typeface="Consolas" panose="020B0609020204030204" pitchFamily="49" charset="0"/>
              </a:rPr>
              <a:t>    </a:t>
            </a:r>
            <a:r>
              <a:rPr lang="en-US" sz="1400" b="1" dirty="0">
                <a:solidFill>
                  <a:schemeClr val="tx1"/>
                </a:solidFill>
                <a:latin typeface="Consolas" panose="020B0609020204030204" pitchFamily="49" charset="0"/>
              </a:rPr>
              <a:t>MOVS r0, r0, LSL #1     </a:t>
            </a:r>
            <a:r>
              <a:rPr lang="en-US" sz="1400" b="1" dirty="0">
                <a:solidFill>
                  <a:schemeClr val="bg1">
                    <a:lumMod val="50000"/>
                  </a:schemeClr>
                </a:solidFill>
                <a:latin typeface="Consolas" panose="020B0609020204030204" pitchFamily="49" charset="0"/>
              </a:rPr>
              <a:t>; Shift left by 1 bit, carry gets old MSB</a:t>
            </a:r>
          </a:p>
          <a:p>
            <a:r>
              <a:rPr lang="en-US" sz="1400" b="1" dirty="0">
                <a:solidFill>
                  <a:schemeClr val="tx1"/>
                </a:solidFill>
                <a:latin typeface="Consolas" panose="020B0609020204030204" pitchFamily="49" charset="0"/>
              </a:rPr>
              <a:t>    ADC r2, r2, #0          </a:t>
            </a:r>
            <a:r>
              <a:rPr lang="en-US" sz="1400" b="1" dirty="0">
                <a:solidFill>
                  <a:schemeClr val="bg1">
                    <a:lumMod val="50000"/>
                  </a:schemeClr>
                </a:solidFill>
                <a:latin typeface="Consolas" panose="020B0609020204030204" pitchFamily="49" charset="0"/>
              </a:rPr>
              <a:t>; Add carry (0 + carry) to r2</a:t>
            </a:r>
          </a:p>
          <a:p>
            <a:r>
              <a:rPr lang="en-US" sz="1400" b="1" dirty="0">
                <a:solidFill>
                  <a:schemeClr val="bg1">
                    <a:lumMod val="50000"/>
                  </a:schemeClr>
                </a:solidFill>
                <a:latin typeface="Consolas" panose="020B0609020204030204" pitchFamily="49" charset="0"/>
              </a:rPr>
              <a:t>    </a:t>
            </a:r>
            <a:r>
              <a:rPr lang="en-US" sz="1400" b="1" dirty="0">
                <a:solidFill>
                  <a:schemeClr val="tx1"/>
                </a:solidFill>
                <a:latin typeface="Consolas" panose="020B0609020204030204" pitchFamily="49" charset="0"/>
              </a:rPr>
              <a:t>BNE loop          </a:t>
            </a:r>
            <a:r>
              <a:rPr lang="en-US" sz="1400" b="1" dirty="0">
                <a:solidFill>
                  <a:schemeClr val="bg1">
                    <a:lumMod val="50000"/>
                  </a:schemeClr>
                </a:solidFill>
                <a:latin typeface="Consolas" panose="020B0609020204030204" pitchFamily="49" charset="0"/>
              </a:rPr>
              <a:t>; Loop while r0 != 0 (Zero flag clear) </a:t>
            </a:r>
          </a:p>
        </p:txBody>
      </p:sp>
      <p:sp>
        <p:nvSpPr>
          <p:cNvPr id="10" name="TextBox 9">
            <a:extLst>
              <a:ext uri="{FF2B5EF4-FFF2-40B4-BE49-F238E27FC236}">
                <a16:creationId xmlns:a16="http://schemas.microsoft.com/office/drawing/2014/main" id="{6A0B167A-847C-BE0D-AD59-13AE06E98AF8}"/>
              </a:ext>
            </a:extLst>
          </p:cNvPr>
          <p:cNvSpPr txBox="1"/>
          <p:nvPr/>
        </p:nvSpPr>
        <p:spPr>
          <a:xfrm>
            <a:off x="7839653" y="1268939"/>
            <a:ext cx="791563" cy="36933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Algo 1</a:t>
            </a:r>
          </a:p>
        </p:txBody>
      </p:sp>
      <p:sp>
        <p:nvSpPr>
          <p:cNvPr id="11" name="TextBox 10">
            <a:extLst>
              <a:ext uri="{FF2B5EF4-FFF2-40B4-BE49-F238E27FC236}">
                <a16:creationId xmlns:a16="http://schemas.microsoft.com/office/drawing/2014/main" id="{A40D0424-D278-5C68-B76D-B3370F68FE7D}"/>
              </a:ext>
            </a:extLst>
          </p:cNvPr>
          <p:cNvSpPr txBox="1"/>
          <p:nvPr/>
        </p:nvSpPr>
        <p:spPr>
          <a:xfrm>
            <a:off x="7852205" y="3196671"/>
            <a:ext cx="791563" cy="36933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Algo 2</a:t>
            </a:r>
          </a:p>
        </p:txBody>
      </p:sp>
    </p:spTree>
    <p:extLst>
      <p:ext uri="{BB962C8B-B14F-4D97-AF65-F5344CB8AC3E}">
        <p14:creationId xmlns:p14="http://schemas.microsoft.com/office/powerpoint/2010/main" val="831866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79F69-849B-B539-A65C-913A183CA49B}"/>
              </a:ext>
            </a:extLst>
          </p:cNvPr>
          <p:cNvSpPr>
            <a:spLocks noGrp="1"/>
          </p:cNvSpPr>
          <p:nvPr>
            <p:ph type="title"/>
          </p:nvPr>
        </p:nvSpPr>
        <p:spPr/>
        <p:txBody>
          <a:bodyPr/>
          <a:lstStyle/>
          <a:p>
            <a:r>
              <a:rPr lang="en-US" dirty="0"/>
              <a:t>Quiz</a:t>
            </a:r>
          </a:p>
        </p:txBody>
      </p:sp>
      <p:sp>
        <p:nvSpPr>
          <p:cNvPr id="3" name="Slide Number Placeholder 2">
            <a:extLst>
              <a:ext uri="{FF2B5EF4-FFF2-40B4-BE49-F238E27FC236}">
                <a16:creationId xmlns:a16="http://schemas.microsoft.com/office/drawing/2014/main" id="{F44888C6-7A5B-5AE0-676F-A299A52BC941}"/>
              </a:ext>
            </a:extLst>
          </p:cNvPr>
          <p:cNvSpPr>
            <a:spLocks noGrp="1"/>
          </p:cNvSpPr>
          <p:nvPr>
            <p:ph type="sldNum" sz="quarter" idx="12"/>
          </p:nvPr>
        </p:nvSpPr>
        <p:spPr/>
        <p:txBody>
          <a:bodyPr/>
          <a:lstStyle/>
          <a:p>
            <a:fld id="{EA7C8D44-3667-46F6-9772-CC52308E2A7F}" type="slidenum">
              <a:rPr kumimoji="0" lang="en-US" smtClean="0"/>
              <a:pPr/>
              <a:t>22</a:t>
            </a:fld>
            <a:endParaRPr kumimoji="0" lang="en-US" dirty="0"/>
          </a:p>
        </p:txBody>
      </p:sp>
      <p:sp>
        <p:nvSpPr>
          <p:cNvPr id="4" name="Content Placeholder 3">
            <a:extLst>
              <a:ext uri="{FF2B5EF4-FFF2-40B4-BE49-F238E27FC236}">
                <a16:creationId xmlns:a16="http://schemas.microsoft.com/office/drawing/2014/main" id="{D6AF2571-8504-EBAC-5FF2-F032D20EFA36}"/>
              </a:ext>
            </a:extLst>
          </p:cNvPr>
          <p:cNvSpPr>
            <a:spLocks noGrp="1"/>
          </p:cNvSpPr>
          <p:nvPr>
            <p:ph sz="quarter" idx="1"/>
          </p:nvPr>
        </p:nvSpPr>
        <p:spPr/>
        <p:txBody>
          <a:bodyPr>
            <a:normAutofit lnSpcReduction="10000"/>
          </a:bodyPr>
          <a:lstStyle/>
          <a:p>
            <a:r>
              <a:rPr lang="pt-BR" dirty="0"/>
              <a:t>Q:  In Algo 1 and Algo 2, can we change </a:t>
            </a:r>
            <a:r>
              <a:rPr lang="pt-BR" dirty="0">
                <a:solidFill>
                  <a:srgbClr val="FF0000"/>
                </a:solidFill>
              </a:rPr>
              <a:t>MOVS</a:t>
            </a:r>
            <a:r>
              <a:rPr lang="pt-BR" dirty="0"/>
              <a:t> r0, r0, LSL #1 to </a:t>
            </a:r>
            <a:r>
              <a:rPr lang="pt-BR" dirty="0">
                <a:solidFill>
                  <a:srgbClr val="FF0000"/>
                </a:solidFill>
              </a:rPr>
              <a:t>MOV</a:t>
            </a:r>
            <a:r>
              <a:rPr lang="pt-BR" dirty="0"/>
              <a:t> r0, r0, LSL #1?</a:t>
            </a:r>
          </a:p>
          <a:p>
            <a:r>
              <a:rPr lang="pt-BR" dirty="0"/>
              <a:t>ANS:  </a:t>
            </a:r>
          </a:p>
          <a:p>
            <a:r>
              <a:rPr lang="pt-BR" dirty="0"/>
              <a:t>Q: In Algo 1, can we change </a:t>
            </a:r>
            <a:r>
              <a:rPr lang="pt-BR" dirty="0">
                <a:solidFill>
                  <a:srgbClr val="FF0000"/>
                </a:solidFill>
              </a:rPr>
              <a:t>MOV</a:t>
            </a:r>
            <a:r>
              <a:rPr lang="pt-BR" dirty="0"/>
              <a:t> r1, r0, LSR #31 to </a:t>
            </a:r>
            <a:r>
              <a:rPr lang="pt-BR" dirty="0">
                <a:solidFill>
                  <a:srgbClr val="FF0000"/>
                </a:solidFill>
              </a:rPr>
              <a:t>MOVS</a:t>
            </a:r>
            <a:r>
              <a:rPr lang="pt-BR" dirty="0"/>
              <a:t> r1, r0, LSR #31</a:t>
            </a:r>
          </a:p>
          <a:p>
            <a:r>
              <a:rPr lang="pt-BR" dirty="0"/>
              <a:t>ANS:  </a:t>
            </a:r>
          </a:p>
          <a:p>
            <a:r>
              <a:rPr lang="pt-BR" dirty="0"/>
              <a:t>Q: In Algo 1,  can we change </a:t>
            </a:r>
            <a:r>
              <a:rPr lang="pt-BR" dirty="0">
                <a:solidFill>
                  <a:srgbClr val="FF0000"/>
                </a:solidFill>
              </a:rPr>
              <a:t>ADD</a:t>
            </a:r>
            <a:r>
              <a:rPr lang="pt-BR" dirty="0"/>
              <a:t> r2, r2, r1 to </a:t>
            </a:r>
            <a:r>
              <a:rPr lang="pt-BR" dirty="0">
                <a:solidFill>
                  <a:srgbClr val="FF0000"/>
                </a:solidFill>
              </a:rPr>
              <a:t>ADC</a:t>
            </a:r>
            <a:r>
              <a:rPr lang="pt-BR" dirty="0"/>
              <a:t> r2, r2, r1 </a:t>
            </a:r>
          </a:p>
          <a:p>
            <a:r>
              <a:rPr lang="pt-BR" dirty="0"/>
              <a:t>ANS:</a:t>
            </a:r>
          </a:p>
          <a:p>
            <a:r>
              <a:rPr lang="pt-BR" dirty="0"/>
              <a:t>Q: In Algo 2,  can we change </a:t>
            </a:r>
            <a:r>
              <a:rPr lang="pt-BR" dirty="0">
                <a:solidFill>
                  <a:srgbClr val="FF0000"/>
                </a:solidFill>
              </a:rPr>
              <a:t>ADC</a:t>
            </a:r>
            <a:r>
              <a:rPr lang="pt-BR" dirty="0"/>
              <a:t> r2, r2, #0 to </a:t>
            </a:r>
            <a:r>
              <a:rPr lang="pt-BR" dirty="0">
                <a:solidFill>
                  <a:srgbClr val="FF0000"/>
                </a:solidFill>
              </a:rPr>
              <a:t>ADD</a:t>
            </a:r>
            <a:r>
              <a:rPr lang="pt-BR" dirty="0"/>
              <a:t> r2, r2, #0? </a:t>
            </a:r>
          </a:p>
          <a:p>
            <a:r>
              <a:rPr lang="pt-BR" dirty="0"/>
              <a:t>ANS:</a:t>
            </a:r>
          </a:p>
          <a:p>
            <a:endParaRPr lang="pt-BR" dirty="0"/>
          </a:p>
          <a:p>
            <a:endParaRPr lang="en-US" dirty="0"/>
          </a:p>
        </p:txBody>
      </p:sp>
    </p:spTree>
    <p:extLst>
      <p:ext uri="{BB962C8B-B14F-4D97-AF65-F5344CB8AC3E}">
        <p14:creationId xmlns:p14="http://schemas.microsoft.com/office/powerpoint/2010/main" val="246445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90600"/>
          </a:xfrm>
        </p:spPr>
        <p:txBody>
          <a:bodyPr>
            <a:normAutofit fontScale="90000"/>
          </a:bodyPr>
          <a:lstStyle/>
          <a:p>
            <a:r>
              <a:rPr lang="en-US" dirty="0"/>
              <a:t>Example 3: Finding </a:t>
            </a:r>
            <a:br>
              <a:rPr lang="en-US" dirty="0"/>
            </a:br>
            <a:r>
              <a:rPr lang="en-US" dirty="0"/>
              <a:t>Max of an Array</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23</a:t>
            </a:fld>
            <a:endParaRPr kumimoji="0"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29200" y="233470"/>
            <a:ext cx="2667000" cy="6340714"/>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82336179"/>
              </p:ext>
            </p:extLst>
          </p:nvPr>
        </p:nvGraphicFramePr>
        <p:xfrm>
          <a:off x="457201" y="2138112"/>
          <a:ext cx="3657600" cy="2531429"/>
        </p:xfrm>
        <a:graphic>
          <a:graphicData uri="http://schemas.openxmlformats.org/drawingml/2006/table">
            <a:tbl>
              <a:tblPr firstRow="1" firstCol="1" bandRow="1">
                <a:tableStyleId>{BC89EF96-8CEA-46FF-86C4-4CE0E7609802}</a:tableStyleId>
              </a:tblPr>
              <a:tblGrid>
                <a:gridCol w="3657600">
                  <a:extLst>
                    <a:ext uri="{9D8B030D-6E8A-4147-A177-3AD203B41FA5}">
                      <a16:colId xmlns:a16="http://schemas.microsoft.com/office/drawing/2014/main" val="601765188"/>
                    </a:ext>
                  </a:extLst>
                </a:gridCol>
              </a:tblGrid>
              <a:tr h="702629">
                <a:tc>
                  <a:txBody>
                    <a:bodyPr/>
                    <a:lstStyle/>
                    <a:p>
                      <a:pPr marL="0" marR="0" algn="just">
                        <a:spcBef>
                          <a:spcPts val="300"/>
                        </a:spcBef>
                        <a:spcAft>
                          <a:spcPts val="0"/>
                        </a:spcAft>
                      </a:pPr>
                      <a:r>
                        <a:rPr lang="en-US" sz="1200" b="1" dirty="0">
                          <a:solidFill>
                            <a:schemeClr val="bg1">
                              <a:lumMod val="50000"/>
                            </a:schemeClr>
                          </a:solidFill>
                          <a:effectLst/>
                          <a:latin typeface="Consolas" panose="020B0609020204030204" pitchFamily="49" charset="0"/>
                          <a:cs typeface="Consolas" panose="020B0609020204030204" pitchFamily="49" charset="0"/>
                        </a:rPr>
                        <a:t>  // Initialize max and location</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r>
                        <a:rPr lang="en-US" sz="1200" b="1" dirty="0" err="1">
                          <a:effectLst/>
                          <a:latin typeface="Consolas" panose="020B0609020204030204" pitchFamily="49" charset="0"/>
                          <a:cs typeface="Consolas" panose="020B0609020204030204" pitchFamily="49" charset="0"/>
                        </a:rPr>
                        <a:t>maxLocation</a:t>
                      </a:r>
                      <a:r>
                        <a:rPr lang="en-US" sz="1200" b="1" dirty="0">
                          <a:effectLst/>
                          <a:latin typeface="Consolas" panose="020B0609020204030204" pitchFamily="49" charset="0"/>
                          <a:cs typeface="Consolas" panose="020B0609020204030204" pitchFamily="49" charset="0"/>
                        </a:rPr>
                        <a:t> = 0;</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r>
                        <a:rPr lang="en-US" sz="1200" b="1" dirty="0" err="1">
                          <a:effectLst/>
                          <a:latin typeface="Consolas" panose="020B0609020204030204" pitchFamily="49" charset="0"/>
                          <a:cs typeface="Consolas" panose="020B0609020204030204" pitchFamily="49" charset="0"/>
                        </a:rPr>
                        <a:t>maxValue</a:t>
                      </a:r>
                      <a:r>
                        <a:rPr lang="en-US" sz="1200" b="1" dirty="0">
                          <a:effectLst/>
                          <a:latin typeface="Consolas" panose="020B0609020204030204" pitchFamily="49" charset="0"/>
                          <a:cs typeface="Consolas" panose="020B0609020204030204" pitchFamily="49" charset="0"/>
                        </a:rPr>
                        <a:t> = array[0];</a:t>
                      </a:r>
                      <a:endParaRPr lang="en-US" sz="1200" b="1" dirty="0">
                        <a:effectLst/>
                        <a:latin typeface="Consolas" panose="020B0609020204030204" pitchFamily="49" charset="0"/>
                        <a:ea typeface="宋体" panose="02010600030101010101" pitchFamily="2" charset="-122"/>
                        <a:cs typeface="Consolas" panose="020B0609020204030204" pitchFamily="49" charset="0"/>
                      </a:endParaRPr>
                    </a:p>
                  </a:txBody>
                  <a:tcPr marL="49802" marR="4980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01708693"/>
                  </a:ext>
                </a:extLst>
              </a:tr>
              <a:tr h="1756572">
                <a:tc>
                  <a:txBody>
                    <a:bodyPr/>
                    <a:lstStyle/>
                    <a:p>
                      <a:pPr marL="0" marR="0" algn="just">
                        <a:spcBef>
                          <a:spcPts val="300"/>
                        </a:spcBef>
                        <a:spcAft>
                          <a:spcPts val="0"/>
                        </a:spcAft>
                      </a:pPr>
                      <a:r>
                        <a:rPr lang="en-US" sz="1200" b="1" dirty="0">
                          <a:solidFill>
                            <a:schemeClr val="bg1">
                              <a:lumMod val="50000"/>
                            </a:schemeClr>
                          </a:solidFill>
                          <a:effectLst/>
                          <a:latin typeface="Consolas" panose="020B0609020204030204" pitchFamily="49" charset="0"/>
                          <a:cs typeface="Consolas" panose="020B0609020204030204" pitchFamily="49" charset="0"/>
                        </a:rPr>
                        <a:t>  // Loop through the array</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for (</a:t>
                      </a:r>
                      <a:r>
                        <a:rPr lang="en-US" sz="1200" b="1" dirty="0" err="1">
                          <a:effectLst/>
                          <a:latin typeface="Consolas" panose="020B0609020204030204" pitchFamily="49" charset="0"/>
                          <a:cs typeface="Consolas" panose="020B0609020204030204" pitchFamily="49" charset="0"/>
                        </a:rPr>
                        <a:t>i</a:t>
                      </a:r>
                      <a:r>
                        <a:rPr lang="en-US" sz="1200" b="1" dirty="0">
                          <a:effectLst/>
                          <a:latin typeface="Consolas" panose="020B0609020204030204" pitchFamily="49" charset="0"/>
                          <a:cs typeface="Consolas" panose="020B0609020204030204" pitchFamily="49" charset="0"/>
                        </a:rPr>
                        <a:t> = 0; </a:t>
                      </a:r>
                      <a:r>
                        <a:rPr lang="en-US" sz="1200" b="1" dirty="0" err="1">
                          <a:effectLst/>
                          <a:latin typeface="Consolas" panose="020B0609020204030204" pitchFamily="49" charset="0"/>
                          <a:cs typeface="Consolas" panose="020B0609020204030204" pitchFamily="49" charset="0"/>
                        </a:rPr>
                        <a:t>i</a:t>
                      </a:r>
                      <a:r>
                        <a:rPr lang="en-US" sz="1200" b="1" dirty="0">
                          <a:effectLst/>
                          <a:latin typeface="Consolas" panose="020B0609020204030204" pitchFamily="49" charset="0"/>
                          <a:cs typeface="Consolas" panose="020B0609020204030204" pitchFamily="49" charset="0"/>
                        </a:rPr>
                        <a:t> &lt; </a:t>
                      </a:r>
                      <a:r>
                        <a:rPr lang="en-US" sz="1200" b="1" dirty="0" err="1">
                          <a:effectLst/>
                          <a:latin typeface="Consolas" panose="020B0609020204030204" pitchFamily="49" charset="0"/>
                          <a:cs typeface="Consolas" panose="020B0609020204030204" pitchFamily="49" charset="0"/>
                        </a:rPr>
                        <a:t>arraySize</a:t>
                      </a:r>
                      <a:r>
                        <a:rPr lang="en-US" sz="1200" b="1" dirty="0">
                          <a:effectLst/>
                          <a:latin typeface="Consolas" panose="020B0609020204030204" pitchFamily="49" charset="0"/>
                          <a:cs typeface="Consolas" panose="020B0609020204030204" pitchFamily="49" charset="0"/>
                        </a:rPr>
                        <a:t>; </a:t>
                      </a:r>
                      <a:r>
                        <a:rPr lang="en-US" sz="1200" b="1" dirty="0" err="1">
                          <a:effectLst/>
                          <a:latin typeface="Consolas" panose="020B0609020204030204" pitchFamily="49" charset="0"/>
                          <a:cs typeface="Consolas" panose="020B0609020204030204" pitchFamily="49" charset="0"/>
                        </a:rPr>
                        <a:t>i</a:t>
                      </a:r>
                      <a:r>
                        <a:rPr lang="en-US" sz="1200" b="1" dirty="0">
                          <a:effectLst/>
                          <a:latin typeface="Consolas" panose="020B0609020204030204" pitchFamily="49" charset="0"/>
                          <a:cs typeface="Consolas" panose="020B0609020204030204" pitchFamily="49" charset="0"/>
                        </a:rPr>
                        <a:t>++){</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if (array[</a:t>
                      </a:r>
                      <a:r>
                        <a:rPr lang="en-US" sz="1200" b="1" dirty="0" err="1">
                          <a:effectLst/>
                          <a:latin typeface="Consolas" panose="020B0609020204030204" pitchFamily="49" charset="0"/>
                          <a:cs typeface="Consolas" panose="020B0609020204030204" pitchFamily="49" charset="0"/>
                        </a:rPr>
                        <a:t>i</a:t>
                      </a:r>
                      <a:r>
                        <a:rPr lang="en-US" sz="1200" b="1" dirty="0">
                          <a:effectLst/>
                          <a:latin typeface="Consolas" panose="020B0609020204030204" pitchFamily="49" charset="0"/>
                          <a:cs typeface="Consolas" panose="020B0609020204030204" pitchFamily="49" charset="0"/>
                        </a:rPr>
                        <a:t>] &gt; </a:t>
                      </a:r>
                      <a:r>
                        <a:rPr lang="en-US" sz="1200" b="1" dirty="0" err="1">
                          <a:effectLst/>
                          <a:latin typeface="Consolas" panose="020B0609020204030204" pitchFamily="49" charset="0"/>
                          <a:cs typeface="Consolas" panose="020B0609020204030204" pitchFamily="49" charset="0"/>
                        </a:rPr>
                        <a:t>maxValue</a:t>
                      </a:r>
                      <a:r>
                        <a:rPr lang="en-US" sz="12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r>
                        <a:rPr lang="en-US" sz="1200" b="1" dirty="0" err="1">
                          <a:effectLst/>
                          <a:latin typeface="Consolas" panose="020B0609020204030204" pitchFamily="49" charset="0"/>
                          <a:cs typeface="Consolas" panose="020B0609020204030204" pitchFamily="49" charset="0"/>
                        </a:rPr>
                        <a:t>maxValue</a:t>
                      </a:r>
                      <a:r>
                        <a:rPr lang="en-US" sz="1200" b="1" dirty="0">
                          <a:effectLst/>
                          <a:latin typeface="Consolas" panose="020B0609020204030204" pitchFamily="49" charset="0"/>
                          <a:cs typeface="Consolas" panose="020B0609020204030204" pitchFamily="49" charset="0"/>
                        </a:rPr>
                        <a:t>  = array[</a:t>
                      </a:r>
                      <a:r>
                        <a:rPr lang="en-US" sz="1200" b="1" dirty="0" err="1">
                          <a:effectLst/>
                          <a:latin typeface="Consolas" panose="020B0609020204030204" pitchFamily="49" charset="0"/>
                          <a:cs typeface="Consolas" panose="020B0609020204030204" pitchFamily="49" charset="0"/>
                        </a:rPr>
                        <a:t>i</a:t>
                      </a:r>
                      <a:r>
                        <a:rPr lang="en-US" sz="1200" b="1" dirty="0">
                          <a:effectLst/>
                          <a:latin typeface="Consolas" panose="020B0609020204030204" pitchFamily="49" charset="0"/>
                          <a:cs typeface="Consolas" panose="020B0609020204030204" pitchFamily="49" charset="0"/>
                        </a:rPr>
                        <a:t>];</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r>
                        <a:rPr lang="en-US" sz="1200" b="1" dirty="0" err="1">
                          <a:effectLst/>
                          <a:latin typeface="Consolas" panose="020B0609020204030204" pitchFamily="49" charset="0"/>
                          <a:cs typeface="Consolas" panose="020B0609020204030204" pitchFamily="49" charset="0"/>
                        </a:rPr>
                        <a:t>maxLocation</a:t>
                      </a:r>
                      <a:r>
                        <a:rPr lang="en-US" sz="1200" b="1" dirty="0">
                          <a:effectLst/>
                          <a:latin typeface="Consolas" panose="020B0609020204030204" pitchFamily="49" charset="0"/>
                          <a:cs typeface="Consolas" panose="020B0609020204030204" pitchFamily="49" charset="0"/>
                        </a:rPr>
                        <a:t> = </a:t>
                      </a:r>
                      <a:r>
                        <a:rPr lang="en-US" sz="1200" b="1" dirty="0" err="1">
                          <a:effectLst/>
                          <a:latin typeface="Consolas" panose="020B0609020204030204" pitchFamily="49" charset="0"/>
                          <a:cs typeface="Consolas" panose="020B0609020204030204" pitchFamily="49" charset="0"/>
                        </a:rPr>
                        <a:t>i</a:t>
                      </a:r>
                      <a:r>
                        <a:rPr lang="en-US" sz="1200" b="1" dirty="0">
                          <a:effectLst/>
                          <a:latin typeface="Consolas" panose="020B0609020204030204" pitchFamily="49" charset="0"/>
                          <a:cs typeface="Consolas" panose="020B0609020204030204" pitchFamily="49" charset="0"/>
                        </a:rPr>
                        <a:t>;</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endParaRPr lang="en-US" sz="1200" b="1" dirty="0">
                        <a:effectLst/>
                        <a:latin typeface="Consolas" panose="020B0609020204030204" pitchFamily="49" charset="0"/>
                        <a:ea typeface="宋体" panose="02010600030101010101" pitchFamily="2" charset="-122"/>
                        <a:cs typeface="Consolas" panose="020B0609020204030204" pitchFamily="49" charset="0"/>
                      </a:endParaRPr>
                    </a:p>
                  </a:txBody>
                  <a:tcPr marL="49802" marR="4980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47586613"/>
                  </a:ext>
                </a:extLst>
              </a:tr>
            </a:tbl>
          </a:graphicData>
        </a:graphic>
      </p:graphicFrame>
    </p:spTree>
    <p:extLst>
      <p:ext uri="{BB962C8B-B14F-4D97-AF65-F5344CB8AC3E}">
        <p14:creationId xmlns:p14="http://schemas.microsoft.com/office/powerpoint/2010/main" val="57863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40901"/>
            <a:ext cx="8229600" cy="533400"/>
          </a:xfrm>
        </p:spPr>
        <p:txBody>
          <a:bodyPr>
            <a:normAutofit/>
          </a:bodyPr>
          <a:lstStyle/>
          <a:p>
            <a:r>
              <a:rPr lang="en-US" sz="2400" dirty="0"/>
              <a:t>Example 3: Finding Max of an Array</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24</a:t>
            </a:fld>
            <a:endParaRPr kumimoji="0" lang="en-US" dirty="0"/>
          </a:p>
        </p:txBody>
      </p:sp>
      <p:graphicFrame>
        <p:nvGraphicFramePr>
          <p:cNvPr id="5" name="Table 4"/>
          <p:cNvGraphicFramePr>
            <a:graphicFrameLocks noGrp="1"/>
          </p:cNvGraphicFramePr>
          <p:nvPr>
            <p:extLst>
              <p:ext uri="{D42A27DB-BD31-4B8C-83A1-F6EECF244321}">
                <p14:modId xmlns:p14="http://schemas.microsoft.com/office/powerpoint/2010/main" val="4140253720"/>
              </p:ext>
            </p:extLst>
          </p:nvPr>
        </p:nvGraphicFramePr>
        <p:xfrm>
          <a:off x="228600" y="789631"/>
          <a:ext cx="8610600" cy="5779932"/>
        </p:xfrm>
        <a:graphic>
          <a:graphicData uri="http://schemas.openxmlformats.org/drawingml/2006/table">
            <a:tbl>
              <a:tblPr firstRow="1" firstCol="1" bandRow="1">
                <a:tableStyleId>{BC89EF96-8CEA-46FF-86C4-4CE0E7609802}</a:tableStyleId>
              </a:tblPr>
              <a:tblGrid>
                <a:gridCol w="3774483">
                  <a:extLst>
                    <a:ext uri="{9D8B030D-6E8A-4147-A177-3AD203B41FA5}">
                      <a16:colId xmlns:a16="http://schemas.microsoft.com/office/drawing/2014/main" val="3633442227"/>
                    </a:ext>
                  </a:extLst>
                </a:gridCol>
                <a:gridCol w="4836117">
                  <a:extLst>
                    <a:ext uri="{9D8B030D-6E8A-4147-A177-3AD203B41FA5}">
                      <a16:colId xmlns:a16="http://schemas.microsoft.com/office/drawing/2014/main" val="2773081148"/>
                    </a:ext>
                  </a:extLst>
                </a:gridCol>
              </a:tblGrid>
              <a:tr h="175657">
                <a:tc>
                  <a:txBody>
                    <a:bodyPr/>
                    <a:lstStyle/>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C Program</a:t>
                      </a:r>
                      <a:endParaRPr lang="en-US" sz="1200" b="1" dirty="0">
                        <a:effectLst/>
                        <a:latin typeface="Consolas" panose="020B0609020204030204" pitchFamily="49" charset="0"/>
                        <a:ea typeface="宋体" panose="02010600030101010101" pitchFamily="2" charset="-122"/>
                        <a:cs typeface="Consolas" panose="020B0609020204030204" pitchFamily="49" charset="0"/>
                      </a:endParaRPr>
                    </a:p>
                  </a:txBody>
                  <a:tcPr marL="49802" marR="498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Assembly Program</a:t>
                      </a:r>
                      <a:endParaRPr lang="en-US" sz="1200" b="1" dirty="0">
                        <a:effectLst/>
                        <a:latin typeface="Consolas" panose="020B0609020204030204" pitchFamily="49" charset="0"/>
                        <a:ea typeface="宋体" panose="02010600030101010101" pitchFamily="2" charset="-122"/>
                        <a:cs typeface="Consolas" panose="020B0609020204030204" pitchFamily="49" charset="0"/>
                      </a:endParaRPr>
                    </a:p>
                  </a:txBody>
                  <a:tcPr marL="49802" marR="498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6366986"/>
                  </a:ext>
                </a:extLst>
              </a:tr>
              <a:tr h="702629">
                <a:tc>
                  <a:txBody>
                    <a:bodyPr/>
                    <a:lstStyle/>
                    <a:p>
                      <a:pPr marL="0" marR="0" algn="just">
                        <a:spcBef>
                          <a:spcPts val="300"/>
                        </a:spcBef>
                        <a:spcAft>
                          <a:spcPts val="0"/>
                        </a:spcAft>
                      </a:pPr>
                      <a:r>
                        <a:rPr lang="en-US" sz="1200" b="1" dirty="0">
                          <a:effectLst/>
                          <a:latin typeface="Consolas" panose="020B0609020204030204" pitchFamily="49" charset="0"/>
                          <a:cs typeface="Consolas" panose="020B0609020204030204" pitchFamily="49" charset="0"/>
                        </a:rPr>
                        <a:t>int array[10] = {-1, 5, 3, 8, 10, 23, 6, 5, 2, -10};</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int size = 10;</a:t>
                      </a:r>
                      <a:endParaRPr lang="en-US" sz="1200" b="1" dirty="0">
                        <a:effectLst/>
                        <a:latin typeface="Consolas" panose="020B0609020204030204" pitchFamily="49" charset="0"/>
                        <a:ea typeface="宋体" panose="02010600030101010101" pitchFamily="2" charset="-122"/>
                        <a:cs typeface="Consolas" panose="020B0609020204030204" pitchFamily="49" charset="0"/>
                      </a:endParaRPr>
                    </a:p>
                  </a:txBody>
                  <a:tcPr marL="49802" marR="498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just">
                        <a:spcBef>
                          <a:spcPts val="300"/>
                        </a:spcBef>
                        <a:spcAft>
                          <a:spcPts val="0"/>
                        </a:spcAft>
                      </a:pPr>
                      <a:r>
                        <a:rPr lang="en-US" sz="1200" b="1" dirty="0">
                          <a:effectLst/>
                          <a:latin typeface="Consolas" panose="020B0609020204030204" pitchFamily="49" charset="0"/>
                          <a:cs typeface="Consolas" panose="020B0609020204030204" pitchFamily="49" charset="0"/>
                        </a:rPr>
                        <a:t>	AREA </a:t>
                      </a:r>
                      <a:r>
                        <a:rPr lang="en-US" sz="1200" b="1" dirty="0" err="1">
                          <a:effectLst/>
                          <a:latin typeface="Consolas" panose="020B0609020204030204" pitchFamily="49" charset="0"/>
                          <a:cs typeface="Consolas" panose="020B0609020204030204" pitchFamily="49" charset="0"/>
                        </a:rPr>
                        <a:t>myData</a:t>
                      </a:r>
                      <a:r>
                        <a:rPr lang="en-US" sz="1200" b="1" dirty="0">
                          <a:effectLst/>
                          <a:latin typeface="Consolas" panose="020B0609020204030204" pitchFamily="49" charset="0"/>
                          <a:cs typeface="Consolas" panose="020B0609020204030204" pitchFamily="49" charset="0"/>
                        </a:rPr>
                        <a:t>, DATA</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ALIGN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array	DCD -1,5,3,8,10,23,6,5,2,-10</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size	DCD 10</a:t>
                      </a:r>
                      <a:endParaRPr lang="en-US" sz="1200" b="1" dirty="0">
                        <a:effectLst/>
                        <a:latin typeface="Consolas" panose="020B0609020204030204" pitchFamily="49" charset="0"/>
                        <a:ea typeface="宋体" panose="02010600030101010101" pitchFamily="2" charset="-122"/>
                        <a:cs typeface="Consolas" panose="020B0609020204030204" pitchFamily="49" charset="0"/>
                      </a:endParaRPr>
                    </a:p>
                  </a:txBody>
                  <a:tcPr marL="49802" marR="498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43530074"/>
                  </a:ext>
                </a:extLst>
              </a:tr>
              <a:tr h="1756572">
                <a:tc>
                  <a:txBody>
                    <a:bodyPr/>
                    <a:lstStyle/>
                    <a:p>
                      <a:pPr marL="0" marR="0" algn="just">
                        <a:spcBef>
                          <a:spcPts val="300"/>
                        </a:spcBef>
                        <a:spcAft>
                          <a:spcPts val="0"/>
                        </a:spcAft>
                      </a:pPr>
                      <a:r>
                        <a:rPr lang="en-US" sz="1200" b="1" dirty="0">
                          <a:effectLst/>
                          <a:latin typeface="Consolas" panose="020B0609020204030204" pitchFamily="49" charset="0"/>
                          <a:cs typeface="Consolas" panose="020B0609020204030204" pitchFamily="49" charset="0"/>
                        </a:rPr>
                        <a:t>int main(void)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int </a:t>
                      </a:r>
                      <a:r>
                        <a:rPr lang="en-US" sz="1200" b="1" dirty="0" err="1">
                          <a:effectLst/>
                          <a:latin typeface="Consolas" panose="020B0609020204030204" pitchFamily="49" charset="0"/>
                          <a:cs typeface="Consolas" panose="020B0609020204030204" pitchFamily="49" charset="0"/>
                        </a:rPr>
                        <a:t>i</a:t>
                      </a:r>
                      <a:r>
                        <a:rPr lang="en-US" sz="1200" b="1" dirty="0">
                          <a:effectLst/>
                          <a:latin typeface="Consolas" panose="020B0609020204030204" pitchFamily="49" charset="0"/>
                          <a:cs typeface="Consolas" panose="020B0609020204030204" pitchFamily="49" charset="0"/>
                        </a:rPr>
                        <a:t>, </a:t>
                      </a:r>
                      <a:r>
                        <a:rPr lang="en-US" sz="1200" b="1" dirty="0" err="1">
                          <a:effectLst/>
                          <a:latin typeface="Consolas" panose="020B0609020204030204" pitchFamily="49" charset="0"/>
                          <a:cs typeface="Consolas" panose="020B0609020204030204" pitchFamily="49" charset="0"/>
                        </a:rPr>
                        <a:t>maxLocation</a:t>
                      </a:r>
                      <a:r>
                        <a:rPr lang="en-US" sz="1200" b="1" dirty="0">
                          <a:effectLst/>
                          <a:latin typeface="Consolas" panose="020B0609020204030204" pitchFamily="49" charset="0"/>
                          <a:cs typeface="Consolas" panose="020B0609020204030204" pitchFamily="49" charset="0"/>
                        </a:rPr>
                        <a:t>, </a:t>
                      </a:r>
                      <a:r>
                        <a:rPr lang="en-US" sz="1200" b="1" dirty="0" err="1">
                          <a:effectLst/>
                          <a:latin typeface="Consolas" panose="020B0609020204030204" pitchFamily="49" charset="0"/>
                          <a:cs typeface="Consolas" panose="020B0609020204030204" pitchFamily="49" charset="0"/>
                        </a:rPr>
                        <a:t>maxValue</a:t>
                      </a:r>
                      <a:r>
                        <a:rPr lang="en-US" sz="1200" b="1" dirty="0">
                          <a:effectLst/>
                          <a:latin typeface="Consolas" panose="020B0609020204030204" pitchFamily="49" charset="0"/>
                          <a:cs typeface="Consolas" panose="020B0609020204030204" pitchFamily="49" charset="0"/>
                        </a:rPr>
                        <a:t>;</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endParaRPr lang="en-US" sz="1200" b="1" dirty="0">
                        <a:effectLst/>
                        <a:latin typeface="Consolas" panose="020B0609020204030204" pitchFamily="49" charset="0"/>
                        <a:ea typeface="宋体" panose="02010600030101010101" pitchFamily="2" charset="-122"/>
                        <a:cs typeface="Consolas" panose="020B0609020204030204" pitchFamily="49" charset="0"/>
                      </a:endParaRPr>
                    </a:p>
                  </a:txBody>
                  <a:tcPr marL="49802" marR="498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just">
                        <a:spcBef>
                          <a:spcPts val="300"/>
                        </a:spcBef>
                        <a:spcAft>
                          <a:spcPts val="0"/>
                        </a:spcAft>
                      </a:pPr>
                      <a:r>
                        <a:rPr lang="en-US" sz="1200" b="1" dirty="0">
                          <a:effectLst/>
                          <a:latin typeface="Consolas" panose="020B0609020204030204" pitchFamily="49" charset="0"/>
                          <a:cs typeface="Consolas" panose="020B0609020204030204" pitchFamily="49" charset="0"/>
                        </a:rPr>
                        <a:t>	AREA </a:t>
                      </a:r>
                      <a:r>
                        <a:rPr lang="en-US" sz="1200" b="1" dirty="0" err="1">
                          <a:effectLst/>
                          <a:latin typeface="Consolas" panose="020B0609020204030204" pitchFamily="49" charset="0"/>
                          <a:cs typeface="Consolas" panose="020B0609020204030204" pitchFamily="49" charset="0"/>
                        </a:rPr>
                        <a:t>findMax</a:t>
                      </a:r>
                      <a:r>
                        <a:rPr lang="en-US" sz="1200" b="1" dirty="0">
                          <a:effectLst/>
                          <a:latin typeface="Consolas" panose="020B0609020204030204" pitchFamily="49" charset="0"/>
                          <a:cs typeface="Consolas" panose="020B0609020204030204" pitchFamily="49" charset="0"/>
                        </a:rPr>
                        <a:t>, CODE</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EXPORT __main</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ALIGN</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ENTRY</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__main	PROC			</a:t>
                      </a:r>
                    </a:p>
                    <a:p>
                      <a:pPr marL="0" marR="0" algn="just">
                        <a:spcBef>
                          <a:spcPts val="0"/>
                        </a:spcBef>
                        <a:spcAft>
                          <a:spcPts val="0"/>
                        </a:spcAft>
                      </a:pPr>
                      <a:r>
                        <a:rPr lang="en-US" sz="1200" b="1" dirty="0">
                          <a:solidFill>
                            <a:schemeClr val="bg1">
                              <a:lumMod val="50000"/>
                            </a:schemeClr>
                          </a:solidFill>
                          <a:effectLst/>
                          <a:latin typeface="Consolas" panose="020B0609020204030204" pitchFamily="49" charset="0"/>
                          <a:cs typeface="Consolas" panose="020B0609020204030204" pitchFamily="49" charset="0"/>
                        </a:rPr>
                        <a:t>	; Identify the array size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LDR   r3, =size</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LDR   r3, [r3]    </a:t>
                      </a:r>
                      <a:r>
                        <a:rPr lang="en-US" sz="1200" b="1" dirty="0">
                          <a:solidFill>
                            <a:schemeClr val="bg1">
                              <a:lumMod val="50000"/>
                            </a:schemeClr>
                          </a:solidFill>
                          <a:effectLst/>
                          <a:latin typeface="Consolas" panose="020B0609020204030204" pitchFamily="49" charset="0"/>
                          <a:cs typeface="Consolas" panose="020B0609020204030204" pitchFamily="49" charset="0"/>
                        </a:rPr>
                        <a:t>; array size</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SUB   r3, r3, #1	</a:t>
                      </a:r>
                      <a:endParaRPr lang="en-US" sz="1200" b="1" dirty="0">
                        <a:effectLst/>
                        <a:latin typeface="Consolas" panose="020B0609020204030204" pitchFamily="49" charset="0"/>
                        <a:ea typeface="宋体" panose="02010600030101010101" pitchFamily="2" charset="-122"/>
                        <a:cs typeface="Consolas" panose="020B0609020204030204" pitchFamily="49" charset="0"/>
                      </a:endParaRPr>
                    </a:p>
                  </a:txBody>
                  <a:tcPr marL="49802" marR="498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63250658"/>
                  </a:ext>
                </a:extLst>
              </a:tr>
              <a:tr h="702629">
                <a:tc>
                  <a:txBody>
                    <a:bodyPr/>
                    <a:lstStyle/>
                    <a:p>
                      <a:pPr marL="0" marR="0" algn="just">
                        <a:spcBef>
                          <a:spcPts val="300"/>
                        </a:spcBef>
                        <a:spcAft>
                          <a:spcPts val="0"/>
                        </a:spcAft>
                      </a:pPr>
                      <a:r>
                        <a:rPr lang="en-US" sz="1200" b="1" dirty="0">
                          <a:solidFill>
                            <a:schemeClr val="bg1">
                              <a:lumMod val="50000"/>
                            </a:schemeClr>
                          </a:solidFill>
                          <a:effectLst/>
                          <a:latin typeface="Consolas" panose="020B0609020204030204" pitchFamily="49" charset="0"/>
                          <a:cs typeface="Consolas" panose="020B0609020204030204" pitchFamily="49" charset="0"/>
                        </a:rPr>
                        <a:t>  // Initialize max and location</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r>
                        <a:rPr lang="en-US" sz="1200" b="1" dirty="0" err="1">
                          <a:effectLst/>
                          <a:latin typeface="Consolas" panose="020B0609020204030204" pitchFamily="49" charset="0"/>
                          <a:cs typeface="Consolas" panose="020B0609020204030204" pitchFamily="49" charset="0"/>
                        </a:rPr>
                        <a:t>maxLocation</a:t>
                      </a:r>
                      <a:r>
                        <a:rPr lang="en-US" sz="1200" b="1" dirty="0">
                          <a:effectLst/>
                          <a:latin typeface="Consolas" panose="020B0609020204030204" pitchFamily="49" charset="0"/>
                          <a:cs typeface="Consolas" panose="020B0609020204030204" pitchFamily="49" charset="0"/>
                        </a:rPr>
                        <a:t> = 0;</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r>
                        <a:rPr lang="en-US" sz="1200" b="1" dirty="0" err="1">
                          <a:effectLst/>
                          <a:latin typeface="Consolas" panose="020B0609020204030204" pitchFamily="49" charset="0"/>
                          <a:cs typeface="Consolas" panose="020B0609020204030204" pitchFamily="49" charset="0"/>
                        </a:rPr>
                        <a:t>maxValue</a:t>
                      </a:r>
                      <a:r>
                        <a:rPr lang="en-US" sz="1200" b="1" dirty="0">
                          <a:effectLst/>
                          <a:latin typeface="Consolas" panose="020B0609020204030204" pitchFamily="49" charset="0"/>
                          <a:cs typeface="Consolas" panose="020B0609020204030204" pitchFamily="49" charset="0"/>
                        </a:rPr>
                        <a:t> = array[0];</a:t>
                      </a:r>
                      <a:endParaRPr lang="en-US" sz="1200" b="1" dirty="0">
                        <a:effectLst/>
                        <a:latin typeface="Consolas" panose="020B0609020204030204" pitchFamily="49" charset="0"/>
                        <a:ea typeface="宋体" panose="02010600030101010101" pitchFamily="2" charset="-122"/>
                        <a:cs typeface="Consolas" panose="020B0609020204030204" pitchFamily="49" charset="0"/>
                      </a:endParaRPr>
                    </a:p>
                  </a:txBody>
                  <a:tcPr marL="49802" marR="498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just">
                        <a:spcBef>
                          <a:spcPts val="300"/>
                        </a:spcBef>
                        <a:spcAft>
                          <a:spcPts val="0"/>
                        </a:spcAft>
                      </a:pPr>
                      <a:r>
                        <a:rPr lang="en-US" sz="1200" b="1" dirty="0">
                          <a:solidFill>
                            <a:schemeClr val="bg1">
                              <a:lumMod val="50000"/>
                            </a:schemeClr>
                          </a:solidFill>
                          <a:effectLst/>
                          <a:latin typeface="Consolas" panose="020B0609020204030204" pitchFamily="49" charset="0"/>
                          <a:cs typeface="Consolas" panose="020B0609020204030204" pitchFamily="49" charset="0"/>
                        </a:rPr>
                        <a:t>	; Initialize max value and location</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LDR   r4, =array</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LDR   r0, [r4]    </a:t>
                      </a:r>
                      <a:r>
                        <a:rPr lang="en-US" sz="1200" b="1" dirty="0">
                          <a:solidFill>
                            <a:schemeClr val="bg1">
                              <a:lumMod val="50000"/>
                            </a:schemeClr>
                          </a:solidFill>
                          <a:effectLst/>
                          <a:latin typeface="Consolas" panose="020B0609020204030204" pitchFamily="49" charset="0"/>
                          <a:cs typeface="Consolas" panose="020B0609020204030204" pitchFamily="49" charset="0"/>
                        </a:rPr>
                        <a:t>; r0 = default max</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MOV   r1, #0      </a:t>
                      </a:r>
                      <a:r>
                        <a:rPr lang="en-US" sz="1200" b="1" dirty="0">
                          <a:solidFill>
                            <a:schemeClr val="bg1">
                              <a:lumMod val="50000"/>
                            </a:schemeClr>
                          </a:solidFill>
                          <a:effectLst/>
                          <a:latin typeface="Consolas" panose="020B0609020204030204" pitchFamily="49" charset="0"/>
                          <a:cs typeface="Consolas" panose="020B0609020204030204" pitchFamily="49" charset="0"/>
                        </a:rPr>
                        <a:t>; r1 = max location</a:t>
                      </a:r>
                      <a:endParaRPr lang="en-US" sz="1200" b="1" dirty="0">
                        <a:solidFill>
                          <a:schemeClr val="bg1">
                            <a:lumMod val="50000"/>
                          </a:schemeClr>
                        </a:solidFill>
                        <a:effectLst/>
                        <a:latin typeface="Consolas" panose="020B0609020204030204" pitchFamily="49" charset="0"/>
                        <a:ea typeface="宋体" panose="02010600030101010101" pitchFamily="2" charset="-122"/>
                        <a:cs typeface="Consolas" panose="020B0609020204030204" pitchFamily="49" charset="0"/>
                      </a:endParaRPr>
                    </a:p>
                  </a:txBody>
                  <a:tcPr marL="49802" marR="498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97998839"/>
                  </a:ext>
                </a:extLst>
              </a:tr>
              <a:tr h="1756572">
                <a:tc>
                  <a:txBody>
                    <a:bodyPr/>
                    <a:lstStyle/>
                    <a:p>
                      <a:pPr marL="0" marR="0" algn="just">
                        <a:spcBef>
                          <a:spcPts val="300"/>
                        </a:spcBef>
                        <a:spcAft>
                          <a:spcPts val="0"/>
                        </a:spcAft>
                      </a:pPr>
                      <a:r>
                        <a:rPr lang="en-US" sz="1200" b="1" dirty="0">
                          <a:solidFill>
                            <a:schemeClr val="bg1">
                              <a:lumMod val="50000"/>
                            </a:schemeClr>
                          </a:solidFill>
                          <a:effectLst/>
                          <a:latin typeface="Consolas" panose="020B0609020204030204" pitchFamily="49" charset="0"/>
                          <a:cs typeface="Consolas" panose="020B0609020204030204" pitchFamily="49" charset="0"/>
                        </a:rPr>
                        <a:t>  // Loop through the array</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for (</a:t>
                      </a:r>
                      <a:r>
                        <a:rPr lang="en-US" sz="1200" b="1" dirty="0" err="1">
                          <a:effectLst/>
                          <a:latin typeface="Consolas" panose="020B0609020204030204" pitchFamily="49" charset="0"/>
                          <a:cs typeface="Consolas" panose="020B0609020204030204" pitchFamily="49" charset="0"/>
                        </a:rPr>
                        <a:t>i</a:t>
                      </a:r>
                      <a:r>
                        <a:rPr lang="en-US" sz="1200" b="1" dirty="0">
                          <a:effectLst/>
                          <a:latin typeface="Consolas" panose="020B0609020204030204" pitchFamily="49" charset="0"/>
                          <a:cs typeface="Consolas" panose="020B0609020204030204" pitchFamily="49" charset="0"/>
                        </a:rPr>
                        <a:t> = 0; </a:t>
                      </a:r>
                      <a:r>
                        <a:rPr lang="en-US" sz="1200" b="1" dirty="0" err="1">
                          <a:effectLst/>
                          <a:latin typeface="Consolas" panose="020B0609020204030204" pitchFamily="49" charset="0"/>
                          <a:cs typeface="Consolas" panose="020B0609020204030204" pitchFamily="49" charset="0"/>
                        </a:rPr>
                        <a:t>i</a:t>
                      </a:r>
                      <a:r>
                        <a:rPr lang="en-US" sz="1200" b="1" dirty="0">
                          <a:effectLst/>
                          <a:latin typeface="Consolas" panose="020B0609020204030204" pitchFamily="49" charset="0"/>
                          <a:cs typeface="Consolas" panose="020B0609020204030204" pitchFamily="49" charset="0"/>
                        </a:rPr>
                        <a:t> &lt; size; </a:t>
                      </a:r>
                      <a:r>
                        <a:rPr lang="en-US" sz="1200" b="1" dirty="0" err="1">
                          <a:effectLst/>
                          <a:latin typeface="Consolas" panose="020B0609020204030204" pitchFamily="49" charset="0"/>
                          <a:cs typeface="Consolas" panose="020B0609020204030204" pitchFamily="49" charset="0"/>
                        </a:rPr>
                        <a:t>i</a:t>
                      </a:r>
                      <a:r>
                        <a:rPr lang="en-US" sz="1200" b="1" dirty="0">
                          <a:effectLst/>
                          <a:latin typeface="Consolas" panose="020B0609020204030204" pitchFamily="49" charset="0"/>
                          <a:cs typeface="Consolas" panose="020B0609020204030204" pitchFamily="49" charset="0"/>
                        </a:rPr>
                        <a:t>++){</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if (array[</a:t>
                      </a:r>
                      <a:r>
                        <a:rPr lang="en-US" sz="1200" b="1" dirty="0" err="1">
                          <a:effectLst/>
                          <a:latin typeface="Consolas" panose="020B0609020204030204" pitchFamily="49" charset="0"/>
                          <a:cs typeface="Consolas" panose="020B0609020204030204" pitchFamily="49" charset="0"/>
                        </a:rPr>
                        <a:t>i</a:t>
                      </a:r>
                      <a:r>
                        <a:rPr lang="en-US" sz="1200" b="1" dirty="0">
                          <a:effectLst/>
                          <a:latin typeface="Consolas" panose="020B0609020204030204" pitchFamily="49" charset="0"/>
                          <a:cs typeface="Consolas" panose="020B0609020204030204" pitchFamily="49" charset="0"/>
                        </a:rPr>
                        <a:t>] &gt; </a:t>
                      </a:r>
                      <a:r>
                        <a:rPr lang="en-US" sz="1200" b="1" dirty="0" err="1">
                          <a:effectLst/>
                          <a:latin typeface="Consolas" panose="020B0609020204030204" pitchFamily="49" charset="0"/>
                          <a:cs typeface="Consolas" panose="020B0609020204030204" pitchFamily="49" charset="0"/>
                        </a:rPr>
                        <a:t>maxValue</a:t>
                      </a:r>
                      <a:r>
                        <a:rPr lang="en-US" sz="12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r>
                        <a:rPr lang="en-US" sz="1200" b="1" dirty="0" err="1">
                          <a:effectLst/>
                          <a:latin typeface="Consolas" panose="020B0609020204030204" pitchFamily="49" charset="0"/>
                          <a:cs typeface="Consolas" panose="020B0609020204030204" pitchFamily="49" charset="0"/>
                        </a:rPr>
                        <a:t>maxValue</a:t>
                      </a:r>
                      <a:r>
                        <a:rPr lang="en-US" sz="1200" b="1" dirty="0">
                          <a:effectLst/>
                          <a:latin typeface="Consolas" panose="020B0609020204030204" pitchFamily="49" charset="0"/>
                          <a:cs typeface="Consolas" panose="020B0609020204030204" pitchFamily="49" charset="0"/>
                        </a:rPr>
                        <a:t>  = array[</a:t>
                      </a:r>
                      <a:r>
                        <a:rPr lang="en-US" sz="1200" b="1" dirty="0" err="1">
                          <a:effectLst/>
                          <a:latin typeface="Consolas" panose="020B0609020204030204" pitchFamily="49" charset="0"/>
                          <a:cs typeface="Consolas" panose="020B0609020204030204" pitchFamily="49" charset="0"/>
                        </a:rPr>
                        <a:t>i</a:t>
                      </a:r>
                      <a:r>
                        <a:rPr lang="en-US" sz="1200" b="1" dirty="0">
                          <a:effectLst/>
                          <a:latin typeface="Consolas" panose="020B0609020204030204" pitchFamily="49" charset="0"/>
                          <a:cs typeface="Consolas" panose="020B0609020204030204" pitchFamily="49" charset="0"/>
                        </a:rPr>
                        <a:t>];</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r>
                        <a:rPr lang="en-US" sz="1200" b="1" dirty="0" err="1">
                          <a:effectLst/>
                          <a:latin typeface="Consolas" panose="020B0609020204030204" pitchFamily="49" charset="0"/>
                          <a:cs typeface="Consolas" panose="020B0609020204030204" pitchFamily="49" charset="0"/>
                        </a:rPr>
                        <a:t>maxLocation</a:t>
                      </a:r>
                      <a:r>
                        <a:rPr lang="en-US" sz="1200" b="1" dirty="0">
                          <a:effectLst/>
                          <a:latin typeface="Consolas" panose="020B0609020204030204" pitchFamily="49" charset="0"/>
                          <a:cs typeface="Consolas" panose="020B0609020204030204" pitchFamily="49" charset="0"/>
                        </a:rPr>
                        <a:t> = </a:t>
                      </a:r>
                      <a:r>
                        <a:rPr lang="en-US" sz="1200" b="1" dirty="0" err="1">
                          <a:effectLst/>
                          <a:latin typeface="Consolas" panose="020B0609020204030204" pitchFamily="49" charset="0"/>
                          <a:cs typeface="Consolas" panose="020B0609020204030204" pitchFamily="49" charset="0"/>
                        </a:rPr>
                        <a:t>i</a:t>
                      </a:r>
                      <a:r>
                        <a:rPr lang="en-US" sz="1200" b="1" dirty="0">
                          <a:effectLst/>
                          <a:latin typeface="Consolas" panose="020B0609020204030204" pitchFamily="49" charset="0"/>
                          <a:cs typeface="Consolas" panose="020B0609020204030204" pitchFamily="49" charset="0"/>
                        </a:rPr>
                        <a:t>;</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t>
                      </a:r>
                      <a:endParaRPr lang="en-US" sz="1200" b="1" dirty="0">
                        <a:effectLst/>
                        <a:latin typeface="Consolas" panose="020B0609020204030204" pitchFamily="49" charset="0"/>
                        <a:ea typeface="宋体" panose="02010600030101010101" pitchFamily="2" charset="-122"/>
                        <a:cs typeface="Consolas" panose="020B0609020204030204" pitchFamily="49" charset="0"/>
                      </a:endParaRPr>
                    </a:p>
                  </a:txBody>
                  <a:tcPr marL="49802" marR="498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just">
                        <a:spcBef>
                          <a:spcPts val="300"/>
                        </a:spcBef>
                        <a:spcAft>
                          <a:spcPts val="0"/>
                        </a:spcAft>
                      </a:pPr>
                      <a:r>
                        <a:rPr lang="en-US" sz="1200" b="1" dirty="0">
                          <a:solidFill>
                            <a:schemeClr val="bg1">
                              <a:lumMod val="50000"/>
                            </a:schemeClr>
                          </a:solidFill>
                          <a:effectLst/>
                          <a:latin typeface="Consolas" panose="020B0609020204030204" pitchFamily="49" charset="0"/>
                          <a:cs typeface="Consolas" panose="020B0609020204030204" pitchFamily="49" charset="0"/>
                        </a:rPr>
                        <a:t>	; Loop over the array</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MOV   r2, #0      </a:t>
                      </a:r>
                      <a:r>
                        <a:rPr lang="en-US" sz="1200" b="1" dirty="0">
                          <a:solidFill>
                            <a:schemeClr val="bg1">
                              <a:lumMod val="50000"/>
                            </a:schemeClr>
                          </a:solidFill>
                          <a:effectLst/>
                          <a:latin typeface="Consolas" panose="020B0609020204030204" pitchFamily="49" charset="0"/>
                          <a:cs typeface="Consolas" panose="020B0609020204030204" pitchFamily="49" charset="0"/>
                        </a:rPr>
                        <a:t>; loop index </a:t>
                      </a:r>
                      <a:r>
                        <a:rPr lang="en-US" sz="1200" b="1" dirty="0" err="1">
                          <a:solidFill>
                            <a:schemeClr val="bg1">
                              <a:lumMod val="50000"/>
                            </a:schemeClr>
                          </a:solidFill>
                          <a:effectLst/>
                          <a:latin typeface="Consolas" panose="020B0609020204030204" pitchFamily="49" charset="0"/>
                          <a:cs typeface="Consolas" panose="020B0609020204030204" pitchFamily="49" charset="0"/>
                        </a:rPr>
                        <a:t>i</a:t>
                      </a:r>
                      <a:endParaRPr lang="en-US" sz="1200" b="1" dirty="0">
                        <a:solidFill>
                          <a:schemeClr val="bg1">
                            <a:lumMod val="50000"/>
                          </a:schemeClr>
                        </a:solidFill>
                        <a:effectLst/>
                        <a:latin typeface="Consolas" panose="020B0609020204030204" pitchFamily="49" charset="0"/>
                        <a:cs typeface="Consolas" panose="020B0609020204030204" pitchFamily="49" charset="0"/>
                      </a:endParaRP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loop	CMP   r2, r3      </a:t>
                      </a:r>
                      <a:r>
                        <a:rPr lang="en-US" sz="1200" b="1" dirty="0">
                          <a:solidFill>
                            <a:schemeClr val="bg1">
                              <a:lumMod val="50000"/>
                            </a:schemeClr>
                          </a:solidFill>
                          <a:effectLst/>
                          <a:latin typeface="Consolas" panose="020B0609020204030204" pitchFamily="49" charset="0"/>
                          <a:cs typeface="Consolas" panose="020B0609020204030204" pitchFamily="49" charset="0"/>
                        </a:rPr>
                        <a:t>; compare </a:t>
                      </a:r>
                      <a:r>
                        <a:rPr lang="en-US" sz="1200" b="1" dirty="0" err="1">
                          <a:solidFill>
                            <a:schemeClr val="bg1">
                              <a:lumMod val="50000"/>
                            </a:schemeClr>
                          </a:solidFill>
                          <a:effectLst/>
                          <a:latin typeface="Consolas" panose="020B0609020204030204" pitchFamily="49" charset="0"/>
                          <a:cs typeface="Consolas" panose="020B0609020204030204" pitchFamily="49" charset="0"/>
                        </a:rPr>
                        <a:t>i</a:t>
                      </a:r>
                      <a:r>
                        <a:rPr lang="en-US" sz="1200" b="1" dirty="0">
                          <a:solidFill>
                            <a:schemeClr val="bg1">
                              <a:lumMod val="50000"/>
                            </a:schemeClr>
                          </a:solidFill>
                          <a:effectLst/>
                          <a:latin typeface="Consolas" panose="020B0609020204030204" pitchFamily="49" charset="0"/>
                          <a:cs typeface="Consolas" panose="020B0609020204030204" pitchFamily="49" charset="0"/>
                        </a:rPr>
                        <a:t> &amp; size</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BGE   stop        </a:t>
                      </a:r>
                      <a:r>
                        <a:rPr lang="en-US" sz="1200" b="1" dirty="0">
                          <a:solidFill>
                            <a:schemeClr val="bg1">
                              <a:lumMod val="50000"/>
                            </a:schemeClr>
                          </a:solidFill>
                          <a:effectLst/>
                          <a:latin typeface="Consolas" panose="020B0609020204030204" pitchFamily="49" charset="0"/>
                          <a:cs typeface="Consolas" panose="020B0609020204030204" pitchFamily="49" charset="0"/>
                        </a:rPr>
                        <a:t>; stop if </a:t>
                      </a:r>
                      <a:r>
                        <a:rPr lang="en-US" sz="1200" b="1" dirty="0" err="1">
                          <a:solidFill>
                            <a:schemeClr val="bg1">
                              <a:lumMod val="50000"/>
                            </a:schemeClr>
                          </a:solidFill>
                          <a:effectLst/>
                          <a:latin typeface="Consolas" panose="020B0609020204030204" pitchFamily="49" charset="0"/>
                          <a:cs typeface="Consolas" panose="020B0609020204030204" pitchFamily="49" charset="0"/>
                        </a:rPr>
                        <a:t>i</a:t>
                      </a:r>
                      <a:r>
                        <a:rPr lang="en-US" sz="1200" b="1" dirty="0">
                          <a:solidFill>
                            <a:schemeClr val="bg1">
                              <a:lumMod val="50000"/>
                            </a:schemeClr>
                          </a:solidFill>
                          <a:effectLst/>
                          <a:latin typeface="Consolas" panose="020B0609020204030204" pitchFamily="49" charset="0"/>
                          <a:cs typeface="Consolas" panose="020B0609020204030204" pitchFamily="49" charset="0"/>
                        </a:rPr>
                        <a:t> ≥ size</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LDR   r5, [r4,r2,LSL #2]   </a:t>
                      </a:r>
                      <a:r>
                        <a:rPr lang="en-US" sz="1200" b="1" dirty="0">
                          <a:solidFill>
                            <a:schemeClr val="bg1">
                              <a:lumMod val="50000"/>
                            </a:schemeClr>
                          </a:solidFill>
                          <a:effectLst/>
                          <a:latin typeface="Consolas" panose="020B0609020204030204" pitchFamily="49" charset="0"/>
                          <a:cs typeface="Consolas" panose="020B0609020204030204" pitchFamily="49" charset="0"/>
                        </a:rPr>
                        <a:t>; array[</a:t>
                      </a:r>
                      <a:r>
                        <a:rPr lang="en-US" sz="1200" b="1" dirty="0" err="1">
                          <a:solidFill>
                            <a:schemeClr val="bg1">
                              <a:lumMod val="50000"/>
                            </a:schemeClr>
                          </a:solidFill>
                          <a:effectLst/>
                          <a:latin typeface="Consolas" panose="020B0609020204030204" pitchFamily="49" charset="0"/>
                          <a:cs typeface="Consolas" panose="020B0609020204030204" pitchFamily="49" charset="0"/>
                        </a:rPr>
                        <a:t>i</a:t>
                      </a:r>
                      <a:r>
                        <a:rPr lang="en-US" sz="1200" b="1" dirty="0">
                          <a:solidFill>
                            <a:schemeClr val="bg1">
                              <a:lumMod val="50000"/>
                            </a:schemeClr>
                          </a:solidFill>
                          <a:effectLst/>
                          <a:latin typeface="Consolas" panose="020B0609020204030204" pitchFamily="49" charset="0"/>
                          <a:cs typeface="Consolas" panose="020B0609020204030204" pitchFamily="49" charset="0"/>
                        </a:rPr>
                        <a:t>]</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CMP   r5, r0      </a:t>
                      </a:r>
                      <a:r>
                        <a:rPr lang="en-US" sz="1200" b="1" dirty="0">
                          <a:solidFill>
                            <a:schemeClr val="bg1">
                              <a:lumMod val="50000"/>
                            </a:schemeClr>
                          </a:solidFill>
                          <a:effectLst/>
                          <a:latin typeface="Consolas" panose="020B0609020204030204" pitchFamily="49" charset="0"/>
                          <a:cs typeface="Consolas" panose="020B0609020204030204" pitchFamily="49" charset="0"/>
                        </a:rPr>
                        <a:t>; compare with max</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MOVGT r0, r5      </a:t>
                      </a:r>
                      <a:r>
                        <a:rPr lang="en-US" sz="1200" b="1" dirty="0">
                          <a:solidFill>
                            <a:schemeClr val="bg1">
                              <a:lumMod val="50000"/>
                            </a:schemeClr>
                          </a:solidFill>
                          <a:effectLst/>
                          <a:latin typeface="Consolas" panose="020B0609020204030204" pitchFamily="49" charset="0"/>
                          <a:cs typeface="Consolas" panose="020B0609020204030204" pitchFamily="49" charset="0"/>
                        </a:rPr>
                        <a:t>; update max value</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MOVGT r1, r2      </a:t>
                      </a:r>
                      <a:r>
                        <a:rPr lang="en-US" sz="1200" b="1" dirty="0">
                          <a:solidFill>
                            <a:schemeClr val="bg1">
                              <a:lumMod val="50000"/>
                            </a:schemeClr>
                          </a:solidFill>
                          <a:effectLst/>
                          <a:latin typeface="Consolas" panose="020B0609020204030204" pitchFamily="49" charset="0"/>
                          <a:cs typeface="Consolas" panose="020B0609020204030204" pitchFamily="49" charset="0"/>
                        </a:rPr>
                        <a:t>; update location</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ADD   r2, r2, #1  </a:t>
                      </a:r>
                      <a:r>
                        <a:rPr lang="en-US" sz="1200" b="1" dirty="0">
                          <a:solidFill>
                            <a:schemeClr val="bg1">
                              <a:lumMod val="50000"/>
                            </a:schemeClr>
                          </a:solidFill>
                          <a:effectLst/>
                          <a:latin typeface="Consolas" panose="020B0609020204030204" pitchFamily="49" charset="0"/>
                          <a:cs typeface="Consolas" panose="020B0609020204030204" pitchFamily="49" charset="0"/>
                        </a:rPr>
                        <a:t>; update index </a:t>
                      </a:r>
                      <a:r>
                        <a:rPr lang="en-US" sz="1200" b="1" dirty="0" err="1">
                          <a:solidFill>
                            <a:schemeClr val="bg1">
                              <a:lumMod val="50000"/>
                            </a:schemeClr>
                          </a:solidFill>
                          <a:effectLst/>
                          <a:latin typeface="Consolas" panose="020B0609020204030204" pitchFamily="49" charset="0"/>
                          <a:cs typeface="Consolas" panose="020B0609020204030204" pitchFamily="49" charset="0"/>
                        </a:rPr>
                        <a:t>i</a:t>
                      </a:r>
                      <a:endParaRPr lang="en-US" sz="1200" b="1" dirty="0">
                        <a:solidFill>
                          <a:schemeClr val="bg1">
                            <a:lumMod val="50000"/>
                          </a:schemeClr>
                        </a:solidFill>
                        <a:effectLst/>
                        <a:latin typeface="Consolas" panose="020B0609020204030204" pitchFamily="49" charset="0"/>
                        <a:cs typeface="Consolas" panose="020B0609020204030204" pitchFamily="49" charset="0"/>
                      </a:endParaRPr>
                    </a:p>
                    <a:p>
                      <a:pPr marL="0" marR="0" algn="just">
                        <a:spcBef>
                          <a:spcPts val="0"/>
                        </a:spcBef>
                        <a:spcAft>
                          <a:spcPts val="300"/>
                        </a:spcAft>
                      </a:pPr>
                      <a:r>
                        <a:rPr lang="en-US" sz="1200" b="1" dirty="0">
                          <a:effectLst/>
                          <a:latin typeface="Consolas" panose="020B0609020204030204" pitchFamily="49" charset="0"/>
                          <a:cs typeface="Consolas" panose="020B0609020204030204" pitchFamily="49" charset="0"/>
                        </a:rPr>
                        <a:t>	B     loop</a:t>
                      </a:r>
                      <a:endParaRPr lang="en-US" sz="1200" b="1" dirty="0">
                        <a:effectLst/>
                        <a:latin typeface="Consolas" panose="020B0609020204030204" pitchFamily="49" charset="0"/>
                        <a:ea typeface="宋体" panose="02010600030101010101" pitchFamily="2" charset="-122"/>
                        <a:cs typeface="Consolas" panose="020B0609020204030204" pitchFamily="49" charset="0"/>
                      </a:endParaRPr>
                    </a:p>
                  </a:txBody>
                  <a:tcPr marL="49802" marR="498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3144900"/>
                  </a:ext>
                </a:extLst>
              </a:tr>
              <a:tr h="526972">
                <a:tc>
                  <a:txBody>
                    <a:bodyPr/>
                    <a:lstStyle/>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while(1); </a:t>
                      </a:r>
                      <a:r>
                        <a:rPr lang="en-US" sz="1200" b="1" dirty="0">
                          <a:solidFill>
                            <a:schemeClr val="bg1">
                              <a:lumMod val="50000"/>
                            </a:schemeClr>
                          </a:solidFill>
                          <a:effectLst/>
                          <a:latin typeface="Consolas" panose="020B0609020204030204" pitchFamily="49" charset="0"/>
                          <a:cs typeface="Consolas" panose="020B0609020204030204" pitchFamily="49" charset="0"/>
                        </a:rPr>
                        <a:t>//dead loop</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a:t>
                      </a:r>
                      <a:endParaRPr lang="en-US" sz="1200" b="1" dirty="0">
                        <a:effectLst/>
                        <a:latin typeface="Consolas" panose="020B0609020204030204" pitchFamily="49" charset="0"/>
                        <a:ea typeface="宋体" panose="02010600030101010101" pitchFamily="2" charset="-122"/>
                        <a:cs typeface="Consolas" panose="020B0609020204030204" pitchFamily="49" charset="0"/>
                      </a:endParaRPr>
                    </a:p>
                  </a:txBody>
                  <a:tcPr marL="49802" marR="498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stop	B     stop        </a:t>
                      </a:r>
                      <a:r>
                        <a:rPr lang="en-US" sz="1200" b="1" dirty="0">
                          <a:solidFill>
                            <a:schemeClr val="bg1">
                              <a:lumMod val="50000"/>
                            </a:schemeClr>
                          </a:solidFill>
                          <a:effectLst/>
                          <a:latin typeface="Consolas" panose="020B0609020204030204" pitchFamily="49" charset="0"/>
                          <a:cs typeface="Consolas" panose="020B0609020204030204" pitchFamily="49" charset="0"/>
                        </a:rPr>
                        <a:t>; dead loop</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ENDP</a:t>
                      </a:r>
                    </a:p>
                    <a:p>
                      <a:pPr marL="0" marR="0" algn="just">
                        <a:spcBef>
                          <a:spcPts val="0"/>
                        </a:spcBef>
                        <a:spcAft>
                          <a:spcPts val="0"/>
                        </a:spcAft>
                      </a:pPr>
                      <a:r>
                        <a:rPr lang="en-US" sz="1200" b="1" dirty="0">
                          <a:effectLst/>
                          <a:latin typeface="Consolas" panose="020B0609020204030204" pitchFamily="49" charset="0"/>
                          <a:cs typeface="Consolas" panose="020B0609020204030204" pitchFamily="49" charset="0"/>
                        </a:rPr>
                        <a:t>	END</a:t>
                      </a:r>
                      <a:endParaRPr lang="en-US" sz="1200" b="1" dirty="0">
                        <a:effectLst/>
                        <a:latin typeface="Consolas" panose="020B0609020204030204" pitchFamily="49" charset="0"/>
                        <a:ea typeface="宋体" panose="02010600030101010101" pitchFamily="2" charset="-122"/>
                        <a:cs typeface="Consolas" panose="020B0609020204030204" pitchFamily="49" charset="0"/>
                      </a:endParaRPr>
                    </a:p>
                  </a:txBody>
                  <a:tcPr marL="49802" marR="498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0235498"/>
                  </a:ext>
                </a:extLst>
              </a:tr>
            </a:tbl>
          </a:graphicData>
        </a:graphic>
      </p:graphicFrame>
    </p:spTree>
    <p:extLst>
      <p:ext uri="{BB962C8B-B14F-4D97-AF65-F5344CB8AC3E}">
        <p14:creationId xmlns:p14="http://schemas.microsoft.com/office/powerpoint/2010/main" val="3026957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BC4B7-4C1E-80D5-A5A4-63C2791461CB}"/>
              </a:ext>
            </a:extLst>
          </p:cNvPr>
          <p:cNvSpPr>
            <a:spLocks noGrp="1"/>
          </p:cNvSpPr>
          <p:nvPr>
            <p:ph type="title"/>
          </p:nvPr>
        </p:nvSpPr>
        <p:spPr/>
        <p:txBody>
          <a:bodyPr/>
          <a:lstStyle/>
          <a:p>
            <a:r>
              <a:rPr lang="en-US" dirty="0"/>
              <a:t>Quiz</a:t>
            </a:r>
          </a:p>
        </p:txBody>
      </p:sp>
      <p:sp>
        <p:nvSpPr>
          <p:cNvPr id="3" name="Slide Number Placeholder 2">
            <a:extLst>
              <a:ext uri="{FF2B5EF4-FFF2-40B4-BE49-F238E27FC236}">
                <a16:creationId xmlns:a16="http://schemas.microsoft.com/office/drawing/2014/main" id="{3CA58CE4-4E94-7AB3-A81A-4DD0E63037D5}"/>
              </a:ext>
            </a:extLst>
          </p:cNvPr>
          <p:cNvSpPr>
            <a:spLocks noGrp="1"/>
          </p:cNvSpPr>
          <p:nvPr>
            <p:ph type="sldNum" sz="quarter" idx="12"/>
          </p:nvPr>
        </p:nvSpPr>
        <p:spPr/>
        <p:txBody>
          <a:bodyPr/>
          <a:lstStyle/>
          <a:p>
            <a:fld id="{EA7C8D44-3667-46F6-9772-CC52308E2A7F}" type="slidenum">
              <a:rPr kumimoji="0" lang="en-US" smtClean="0"/>
              <a:pPr/>
              <a:t>25</a:t>
            </a:fld>
            <a:endParaRPr kumimoji="0" lang="en-US" dirty="0"/>
          </a:p>
        </p:txBody>
      </p:sp>
      <p:sp>
        <p:nvSpPr>
          <p:cNvPr id="4" name="Content Placeholder 3">
            <a:extLst>
              <a:ext uri="{FF2B5EF4-FFF2-40B4-BE49-F238E27FC236}">
                <a16:creationId xmlns:a16="http://schemas.microsoft.com/office/drawing/2014/main" id="{C9D707D4-F1E6-C541-2401-C54ADC73E257}"/>
              </a:ext>
            </a:extLst>
          </p:cNvPr>
          <p:cNvSpPr>
            <a:spLocks noGrp="1"/>
          </p:cNvSpPr>
          <p:nvPr>
            <p:ph sz="quarter" idx="1"/>
          </p:nvPr>
        </p:nvSpPr>
        <p:spPr/>
        <p:txBody>
          <a:bodyPr>
            <a:normAutofit/>
          </a:bodyPr>
          <a:lstStyle/>
          <a:p>
            <a:r>
              <a:rPr lang="pt-BR" dirty="0"/>
              <a:t>Instruction LDR r5, [r4,r2,LSL #2] has the form:</a:t>
            </a:r>
          </a:p>
          <a:p>
            <a:r>
              <a:rPr lang="pt-BR" dirty="0"/>
              <a:t>LDR &lt;destination register&gt;, [&lt;base register&gt;, &lt;index register&gt;, LSL #&lt;shift amount&gt;]</a:t>
            </a:r>
          </a:p>
          <a:p>
            <a:r>
              <a:rPr lang="en-US" dirty="0"/>
              <a:t>Address=value in r4+(value in r2×2</a:t>
            </a:r>
            <a:r>
              <a:rPr lang="en-US" baseline="30000" dirty="0"/>
              <a:t>2</a:t>
            </a:r>
            <a:r>
              <a:rPr lang="en-US" dirty="0"/>
              <a:t> )</a:t>
            </a:r>
          </a:p>
          <a:p>
            <a:pPr lvl="1"/>
            <a:r>
              <a:rPr lang="en-US" dirty="0"/>
              <a:t>The memory address is calculated by taking the value in the &lt;base register&gt; (here r4) plus the value in the &lt;index register&gt; (here r2) shifted left (logical shift left, LSL) by a certain number of bits (#2 means shifted by 2 bits, or multiplied by 4).</a:t>
            </a:r>
          </a:p>
          <a:p>
            <a:r>
              <a:rPr lang="en-US" dirty="0"/>
              <a:t>Q: why do we perform r2×2</a:t>
            </a:r>
            <a:r>
              <a:rPr lang="en-US" baseline="30000" dirty="0"/>
              <a:t>2 </a:t>
            </a:r>
            <a:r>
              <a:rPr lang="en-US" dirty="0"/>
              <a:t>here?</a:t>
            </a:r>
          </a:p>
          <a:p>
            <a:r>
              <a:rPr lang="en-US" dirty="0"/>
              <a:t>ANS: </a:t>
            </a:r>
          </a:p>
        </p:txBody>
      </p:sp>
    </p:spTree>
    <p:extLst>
      <p:ext uri="{BB962C8B-B14F-4D97-AF65-F5344CB8AC3E}">
        <p14:creationId xmlns:p14="http://schemas.microsoft.com/office/powerpoint/2010/main" val="4128704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Control Structures</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3</a:t>
            </a:fld>
            <a:endParaRPr kumimoji="0"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79252"/>
            <a:ext cx="2057400" cy="3432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04800" y="5054583"/>
            <a:ext cx="2209800" cy="369332"/>
          </a:xfrm>
          <a:prstGeom prst="rect">
            <a:avLst/>
          </a:prstGeom>
          <a:noFill/>
        </p:spPr>
        <p:txBody>
          <a:bodyPr wrap="square" rtlCol="0">
            <a:spAutoFit/>
          </a:bodyPr>
          <a:lstStyle/>
          <a:p>
            <a:pPr algn="ctr"/>
            <a:r>
              <a:rPr lang="en-US" dirty="0">
                <a:solidFill>
                  <a:srgbClr val="C00000"/>
                </a:solidFill>
              </a:rPr>
              <a:t>Sequence Structure</a:t>
            </a:r>
          </a:p>
        </p:txBody>
      </p:sp>
      <p:grpSp>
        <p:nvGrpSpPr>
          <p:cNvPr id="4" name="Group 3">
            <a:extLst>
              <a:ext uri="{FF2B5EF4-FFF2-40B4-BE49-F238E27FC236}">
                <a16:creationId xmlns:a16="http://schemas.microsoft.com/office/drawing/2014/main" id="{B362000C-983C-524D-87C2-3EDCAF4543B1}"/>
              </a:ext>
            </a:extLst>
          </p:cNvPr>
          <p:cNvGrpSpPr/>
          <p:nvPr/>
        </p:nvGrpSpPr>
        <p:grpSpPr>
          <a:xfrm>
            <a:off x="2362200" y="1752600"/>
            <a:ext cx="4132390" cy="3671315"/>
            <a:chOff x="2362200" y="1752600"/>
            <a:chExt cx="4132390" cy="3671315"/>
          </a:xfrm>
        </p:grpSpPr>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1752600"/>
              <a:ext cx="4132390"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471620" y="5054583"/>
              <a:ext cx="1978619" cy="369332"/>
            </a:xfrm>
            <a:prstGeom prst="rect">
              <a:avLst/>
            </a:prstGeom>
            <a:noFill/>
          </p:spPr>
          <p:txBody>
            <a:bodyPr wrap="none" rtlCol="0">
              <a:spAutoFit/>
            </a:bodyPr>
            <a:lstStyle/>
            <a:p>
              <a:r>
                <a:rPr lang="en-US" dirty="0">
                  <a:solidFill>
                    <a:srgbClr val="C00000"/>
                  </a:solidFill>
                </a:rPr>
                <a:t>Selection Structure</a:t>
              </a:r>
            </a:p>
          </p:txBody>
        </p:sp>
      </p:grpSp>
      <p:grpSp>
        <p:nvGrpSpPr>
          <p:cNvPr id="8" name="Group 7">
            <a:extLst>
              <a:ext uri="{FF2B5EF4-FFF2-40B4-BE49-F238E27FC236}">
                <a16:creationId xmlns:a16="http://schemas.microsoft.com/office/drawing/2014/main" id="{B2548B9B-63B4-EE41-BB16-A644D9AF1BF9}"/>
              </a:ext>
            </a:extLst>
          </p:cNvPr>
          <p:cNvGrpSpPr/>
          <p:nvPr/>
        </p:nvGrpSpPr>
        <p:grpSpPr>
          <a:xfrm>
            <a:off x="6400800" y="1447800"/>
            <a:ext cx="2517213" cy="3939954"/>
            <a:chOff x="6400800" y="1447800"/>
            <a:chExt cx="2517213" cy="3939954"/>
          </a:xfrm>
        </p:grpSpPr>
        <p:pic>
          <p:nvPicPr>
            <p:cNvPr id="1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800" y="1447800"/>
              <a:ext cx="2517213" cy="2981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853640" y="5018422"/>
              <a:ext cx="1611531" cy="369332"/>
            </a:xfrm>
            <a:prstGeom prst="rect">
              <a:avLst/>
            </a:prstGeom>
            <a:noFill/>
          </p:spPr>
          <p:txBody>
            <a:bodyPr wrap="none" rtlCol="0">
              <a:spAutoFit/>
            </a:bodyPr>
            <a:lstStyle/>
            <a:p>
              <a:r>
                <a:rPr lang="en-US" dirty="0">
                  <a:solidFill>
                    <a:srgbClr val="C00000"/>
                  </a:solidFill>
                </a:rPr>
                <a:t>Loop Structure</a:t>
              </a:r>
            </a:p>
          </p:txBody>
        </p:sp>
      </p:grpSp>
    </p:spTree>
    <p:extLst>
      <p:ext uri="{BB962C8B-B14F-4D97-AF65-F5344CB8AC3E}">
        <p14:creationId xmlns:p14="http://schemas.microsoft.com/office/powerpoint/2010/main" val="212158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4</a:t>
            </a:fld>
            <a:endParaRPr kumimoji="0" lang="en-US" dirty="0"/>
          </a:p>
        </p:txBody>
      </p:sp>
      <p:sp>
        <p:nvSpPr>
          <p:cNvPr id="4" name="Content Placeholder 3"/>
          <p:cNvSpPr>
            <a:spLocks noGrp="1"/>
          </p:cNvSpPr>
          <p:nvPr>
            <p:ph sz="quarter" idx="1"/>
          </p:nvPr>
        </p:nvSpPr>
        <p:spPr>
          <a:xfrm>
            <a:off x="457200" y="1219200"/>
            <a:ext cx="5029200" cy="1307165"/>
          </a:xfrm>
        </p:spPr>
        <p:txBody>
          <a:bodyPr>
            <a:normAutofit/>
          </a:bodyPr>
          <a:lstStyle/>
          <a:p>
            <a:r>
              <a:rPr lang="en-US" sz="1800" dirty="0"/>
              <a:t>Spaghetti Code</a:t>
            </a:r>
          </a:p>
          <a:p>
            <a:pPr lvl="1"/>
            <a:r>
              <a:rPr lang="en-US" sz="1600" dirty="0"/>
              <a:t>Before the 1980s, program flow bounces around anywhere the programmer wanted.</a:t>
            </a:r>
          </a:p>
          <a:p>
            <a:pPr lvl="1"/>
            <a:r>
              <a:rPr lang="en-US" sz="1600" dirty="0"/>
              <a:t>Culprit: overusing “GOTO” statements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219200"/>
            <a:ext cx="3058938" cy="4963235"/>
          </a:xfrm>
          <a:prstGeom prst="rect">
            <a:avLst/>
          </a:prstGeom>
        </p:spPr>
      </p:pic>
      <p:sp>
        <p:nvSpPr>
          <p:cNvPr id="7" name="Rectangle 6"/>
          <p:cNvSpPr/>
          <p:nvPr/>
        </p:nvSpPr>
        <p:spPr>
          <a:xfrm>
            <a:off x="4343400" y="6463868"/>
            <a:ext cx="4724400" cy="246221"/>
          </a:xfrm>
          <a:prstGeom prst="rect">
            <a:avLst/>
          </a:prstGeom>
        </p:spPr>
        <p:txBody>
          <a:bodyPr wrap="square">
            <a:spAutoFit/>
          </a:bodyPr>
          <a:lstStyle/>
          <a:p>
            <a:endParaRPr lang="en-US" sz="1000" dirty="0"/>
          </a:p>
        </p:txBody>
      </p:sp>
      <p:grpSp>
        <p:nvGrpSpPr>
          <p:cNvPr id="12" name="Group 11"/>
          <p:cNvGrpSpPr/>
          <p:nvPr/>
        </p:nvGrpSpPr>
        <p:grpSpPr>
          <a:xfrm>
            <a:off x="622915" y="2717897"/>
            <a:ext cx="3219265" cy="1908215"/>
            <a:chOff x="152400" y="2695438"/>
            <a:chExt cx="3219265" cy="1908215"/>
          </a:xfrm>
        </p:grpSpPr>
        <p:sp>
          <p:nvSpPr>
            <p:cNvPr id="8" name="Rectangle 1"/>
            <p:cNvSpPr>
              <a:spLocks noChangeArrowheads="1"/>
            </p:cNvSpPr>
            <p:nvPr/>
          </p:nvSpPr>
          <p:spPr bwMode="auto">
            <a:xfrm>
              <a:off x="304800" y="3003215"/>
              <a:ext cx="3066865" cy="160043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A0A000"/>
                  </a:solidFill>
                  <a:effectLst/>
                  <a:latin typeface="Consolas" panose="020B0609020204030204" pitchFamily="49" charset="0"/>
                  <a:ea typeface="Courier New" panose="02070309020205020404" pitchFamily="49" charset="0"/>
                </a:rPr>
                <a:t>1</a:t>
              </a:r>
              <a:r>
                <a:rPr kumimoji="0" lang="en-US" altLang="en-US" sz="1400" b="0" i="0" u="none" strike="noStrike" cap="none" normalizeH="0" baseline="0" dirty="0">
                  <a:ln>
                    <a:noFill/>
                  </a:ln>
                  <a:solidFill>
                    <a:srgbClr val="BBBBBB"/>
                  </a:solidFill>
                  <a:effectLst/>
                  <a:latin typeface="Consolas" panose="020B0609020204030204" pitchFamily="49" charset="0"/>
                  <a:ea typeface="Courier New" panose="02070309020205020404" pitchFamily="49" charset="0"/>
                </a:rPr>
                <a:t> </a:t>
              </a:r>
              <a:r>
                <a:rPr kumimoji="0" lang="en-US" altLang="en-US" sz="1400" b="0" i="0" u="none" strike="noStrike" cap="none" normalizeH="0" baseline="0" dirty="0" err="1">
                  <a:ln>
                    <a:noFill/>
                  </a:ln>
                  <a:solidFill>
                    <a:srgbClr val="19177C"/>
                  </a:solidFill>
                  <a:effectLst/>
                  <a:latin typeface="Consolas" panose="020B0609020204030204" pitchFamily="49" charset="0"/>
                  <a:ea typeface="Courier New" panose="02070309020205020404" pitchFamily="49" charset="0"/>
                </a:rPr>
                <a:t>i</a:t>
              </a:r>
              <a:r>
                <a:rPr kumimoji="0" lang="en-US" altLang="en-US" sz="1400" b="0" i="0" u="none" strike="noStrike" cap="none" normalizeH="0" baseline="0" dirty="0">
                  <a:ln>
                    <a:noFill/>
                  </a:ln>
                  <a:solidFill>
                    <a:srgbClr val="666666"/>
                  </a:solidFill>
                  <a:effectLst/>
                  <a:latin typeface="Consolas" panose="020B0609020204030204" pitchFamily="49" charset="0"/>
                </a:rPr>
                <a:t>=</a:t>
              </a:r>
              <a:r>
                <a:rPr kumimoji="0" lang="en-US" altLang="en-US" sz="1400" b="0" i="0" u="none" strike="noStrike" cap="none" normalizeH="0" baseline="0" dirty="0">
                  <a:ln>
                    <a:noFill/>
                  </a:ln>
                  <a:solidFill>
                    <a:srgbClr val="666666"/>
                  </a:solidFill>
                  <a:effectLst/>
                  <a:latin typeface="Consolas" panose="020B0609020204030204" pitchFamily="49" charset="0"/>
                  <a:ea typeface="Courier New" panose="02070309020205020404" pitchFamily="49" charset="0"/>
                </a:rPr>
                <a:t>0</a:t>
              </a:r>
              <a:r>
                <a:rPr kumimoji="0" lang="en-US" altLang="en-US" sz="1400" b="0" i="0" u="none" strike="noStrike" cap="none" normalizeH="0" baseline="0" dirty="0">
                  <a:ln>
                    <a:noFill/>
                  </a:ln>
                  <a:solidFill>
                    <a:srgbClr val="000000"/>
                  </a:solidFill>
                  <a:effectLst/>
                  <a:latin typeface="Consolas" panose="020B0609020204030204" pitchFamily="49" charset="0"/>
                  <a:ea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A0A000"/>
                  </a:solidFill>
                  <a:effectLst/>
                  <a:latin typeface="Consolas" panose="020B0609020204030204" pitchFamily="49" charset="0"/>
                  <a:ea typeface="Courier New" panose="02070309020205020404" pitchFamily="49" charset="0"/>
                </a:rPr>
                <a:t>2</a:t>
              </a:r>
              <a:r>
                <a:rPr kumimoji="0" lang="en-US" altLang="en-US" sz="1400" b="0" i="0" u="none" strike="noStrike" cap="none" normalizeH="0" baseline="0" dirty="0">
                  <a:ln>
                    <a:noFill/>
                  </a:ln>
                  <a:solidFill>
                    <a:srgbClr val="BBBBBB"/>
                  </a:solidFill>
                  <a:effectLst/>
                  <a:latin typeface="Consolas" panose="020B0609020204030204" pitchFamily="49" charset="0"/>
                  <a:ea typeface="Courier New" panose="02070309020205020404" pitchFamily="49" charset="0"/>
                </a:rPr>
                <a:t> </a:t>
              </a:r>
              <a:r>
                <a:rPr kumimoji="0" lang="en-US" altLang="en-US" sz="1400" b="0" i="0" u="none" strike="noStrike" cap="none" normalizeH="0" baseline="0" dirty="0" err="1">
                  <a:ln>
                    <a:noFill/>
                  </a:ln>
                  <a:solidFill>
                    <a:srgbClr val="19177C"/>
                  </a:solidFill>
                  <a:effectLst/>
                  <a:latin typeface="Consolas" panose="020B0609020204030204" pitchFamily="49" charset="0"/>
                  <a:ea typeface="Courier New" panose="02070309020205020404" pitchFamily="49" charset="0"/>
                </a:rPr>
                <a:t>i</a:t>
              </a:r>
              <a:r>
                <a:rPr kumimoji="0" lang="en-US" altLang="en-US" sz="1400" b="0" i="0" u="none" strike="noStrike" cap="none" normalizeH="0" baseline="0" dirty="0">
                  <a:ln>
                    <a:noFill/>
                  </a:ln>
                  <a:solidFill>
                    <a:srgbClr val="666666"/>
                  </a:solidFill>
                  <a:effectLst/>
                  <a:latin typeface="Consolas" panose="020B0609020204030204" pitchFamily="49" charset="0"/>
                </a:rPr>
                <a:t>=</a:t>
              </a:r>
              <a:r>
                <a:rPr kumimoji="0" lang="en-US" altLang="en-US" sz="1400" b="0" i="0" u="none" strike="noStrike" cap="none" normalizeH="0" baseline="0" dirty="0">
                  <a:ln>
                    <a:noFill/>
                  </a:ln>
                  <a:solidFill>
                    <a:srgbClr val="19177C"/>
                  </a:solidFill>
                  <a:effectLst/>
                  <a:latin typeface="Consolas" panose="020B0609020204030204" pitchFamily="49" charset="0"/>
                  <a:ea typeface="Courier New" panose="02070309020205020404" pitchFamily="49" charset="0"/>
                </a:rPr>
                <a:t>i</a:t>
              </a:r>
              <a:r>
                <a:rPr kumimoji="0" lang="en-US" altLang="en-US" sz="1400" b="0" i="0" u="none" strike="noStrike" cap="none" normalizeH="0" baseline="0" dirty="0">
                  <a:ln>
                    <a:noFill/>
                  </a:ln>
                  <a:solidFill>
                    <a:srgbClr val="666666"/>
                  </a:solidFill>
                  <a:effectLst/>
                  <a:latin typeface="Consolas" panose="020B0609020204030204" pitchFamily="49" charset="0"/>
                </a:rPr>
                <a:t>+</a:t>
              </a:r>
              <a:r>
                <a:rPr kumimoji="0" lang="en-US" altLang="en-US" sz="1400" b="0" i="0" u="none" strike="noStrike" cap="none" normalizeH="0" baseline="0" dirty="0">
                  <a:ln>
                    <a:noFill/>
                  </a:ln>
                  <a:solidFill>
                    <a:srgbClr val="666666"/>
                  </a:solidFill>
                  <a:effectLst/>
                  <a:latin typeface="Consolas" panose="020B0609020204030204" pitchFamily="49" charset="0"/>
                  <a:ea typeface="Courier New" panose="02070309020205020404" pitchFamily="49" charset="0"/>
                </a:rPr>
                <a:t>1</a:t>
              </a:r>
              <a:r>
                <a:rPr kumimoji="0" lang="en-US" altLang="en-US" sz="1400" b="0" i="0" u="none" strike="noStrike" cap="none" normalizeH="0" baseline="0" dirty="0">
                  <a:ln>
                    <a:noFill/>
                  </a:ln>
                  <a:solidFill>
                    <a:srgbClr val="000000"/>
                  </a:solidFill>
                  <a:effectLst/>
                  <a:latin typeface="Consolas" panose="020B0609020204030204" pitchFamily="49" charset="0"/>
                  <a:ea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A0A000"/>
                  </a:solidFill>
                  <a:effectLst/>
                  <a:latin typeface="Consolas" panose="020B0609020204030204" pitchFamily="49" charset="0"/>
                  <a:ea typeface="Courier New" panose="02070309020205020404" pitchFamily="49" charset="0"/>
                </a:rPr>
                <a:t>3</a:t>
              </a:r>
              <a:r>
                <a:rPr kumimoji="0" lang="en-US" altLang="en-US" sz="1400" b="0" i="0" u="none" strike="noStrike" cap="none" normalizeH="0" baseline="0" dirty="0">
                  <a:ln>
                    <a:noFill/>
                  </a:ln>
                  <a:solidFill>
                    <a:srgbClr val="BBBBBB"/>
                  </a:solidFill>
                  <a:effectLst/>
                  <a:latin typeface="Consolas" panose="020B0609020204030204" pitchFamily="49" charset="0"/>
                  <a:ea typeface="Courier New" panose="02070309020205020404" pitchFamily="49" charset="0"/>
                </a:rPr>
                <a:t> </a:t>
              </a:r>
              <a:r>
                <a:rPr kumimoji="0" lang="en-US" altLang="en-US" sz="1400" b="1" i="0" u="none" strike="noStrike" cap="none" normalizeH="0" baseline="0" dirty="0">
                  <a:ln>
                    <a:noFill/>
                  </a:ln>
                  <a:solidFill>
                    <a:srgbClr val="008000"/>
                  </a:solidFill>
                  <a:effectLst/>
                  <a:latin typeface="Consolas" panose="020B0609020204030204" pitchFamily="49" charset="0"/>
                  <a:ea typeface="Courier New" panose="02070309020205020404" pitchFamily="49" charset="0"/>
                </a:rPr>
                <a:t>PRINT</a:t>
              </a:r>
              <a:r>
                <a:rPr kumimoji="0" lang="en-US" altLang="en-US" sz="1400" b="0" i="0" u="none" strike="noStrike" cap="none" normalizeH="0" baseline="0" dirty="0">
                  <a:ln>
                    <a:noFill/>
                  </a:ln>
                  <a:solidFill>
                    <a:srgbClr val="BBBBBB"/>
                  </a:solidFill>
                  <a:effectLst/>
                  <a:latin typeface="Consolas" panose="020B0609020204030204" pitchFamily="49" charset="0"/>
                  <a:ea typeface="Courier New" panose="02070309020205020404" pitchFamily="49" charset="0"/>
                </a:rPr>
                <a:t> </a:t>
              </a:r>
              <a:r>
                <a:rPr kumimoji="0" lang="en-US" altLang="en-US" sz="1400" b="0" i="0" u="none" strike="noStrike" cap="none" normalizeH="0" baseline="0" dirty="0" err="1">
                  <a:ln>
                    <a:noFill/>
                  </a:ln>
                  <a:solidFill>
                    <a:srgbClr val="19177C"/>
                  </a:solidFill>
                  <a:effectLst/>
                  <a:latin typeface="Consolas" panose="020B0609020204030204" pitchFamily="49" charset="0"/>
                  <a:ea typeface="Courier New" panose="02070309020205020404" pitchFamily="49" charset="0"/>
                </a:rPr>
                <a:t>i</a:t>
              </a:r>
              <a:r>
                <a:rPr kumimoji="0" lang="en-US" altLang="en-US" sz="1400" b="0" i="0" u="none" strike="noStrike" cap="none" normalizeH="0" baseline="0" dirty="0">
                  <a:ln>
                    <a:noFill/>
                  </a:ln>
                  <a:solidFill>
                    <a:srgbClr val="000000"/>
                  </a:solidFill>
                  <a:effectLst/>
                  <a:latin typeface="Consolas" panose="020B0609020204030204" pitchFamily="49" charset="0"/>
                  <a:ea typeface="Courier New" panose="02070309020205020404" pitchFamily="49" charset="0"/>
                </a:rPr>
                <a:t>;</a:t>
              </a:r>
              <a:r>
                <a:rPr kumimoji="0" lang="en-US" altLang="en-US" sz="1400" b="0" i="0" u="none" strike="noStrike" cap="none" normalizeH="0" baseline="0" dirty="0">
                  <a:ln>
                    <a:noFill/>
                  </a:ln>
                  <a:solidFill>
                    <a:srgbClr val="BBBBBB"/>
                  </a:solidFill>
                  <a:effectLst/>
                  <a:latin typeface="Consolas" panose="020B0609020204030204" pitchFamily="49" charset="0"/>
                  <a:ea typeface="Courier New" panose="02070309020205020404" pitchFamily="49" charset="0"/>
                </a:rPr>
                <a:t> </a:t>
              </a:r>
              <a:r>
                <a:rPr kumimoji="0" lang="en-US" altLang="en-US" sz="1400" b="0" i="0" u="none" strike="noStrike" cap="none" normalizeH="0" baseline="0" dirty="0">
                  <a:ln>
                    <a:noFill/>
                  </a:ln>
                  <a:solidFill>
                    <a:srgbClr val="BA2121"/>
                  </a:solidFill>
                  <a:effectLst/>
                  <a:latin typeface="Consolas" panose="020B0609020204030204" pitchFamily="49" charset="0"/>
                  <a:ea typeface="Courier New" panose="02070309020205020404" pitchFamily="49" charset="0"/>
                </a:rPr>
                <a:t>"squared="</a:t>
              </a:r>
              <a:r>
                <a:rPr kumimoji="0" lang="en-US" altLang="en-US" sz="1400" b="0" i="0" u="none" strike="noStrike" cap="none" normalizeH="0" baseline="0" dirty="0">
                  <a:ln>
                    <a:noFill/>
                  </a:ln>
                  <a:solidFill>
                    <a:srgbClr val="000000"/>
                  </a:solidFill>
                  <a:effectLst/>
                  <a:latin typeface="Consolas" panose="020B0609020204030204" pitchFamily="49" charset="0"/>
                  <a:ea typeface="Courier New" panose="02070309020205020404" pitchFamily="49" charset="0"/>
                </a:rPr>
                <a:t>;</a:t>
              </a:r>
              <a:r>
                <a:rPr kumimoji="0" lang="en-US" altLang="en-US" sz="1400" b="0" i="0" u="none" strike="noStrike" cap="none" normalizeH="0" baseline="0" dirty="0" err="1">
                  <a:ln>
                    <a:noFill/>
                  </a:ln>
                  <a:solidFill>
                    <a:srgbClr val="19177C"/>
                  </a:solidFill>
                  <a:effectLst/>
                  <a:latin typeface="Consolas" panose="020B0609020204030204" pitchFamily="49" charset="0"/>
                  <a:ea typeface="Courier New" panose="02070309020205020404" pitchFamily="49" charset="0"/>
                </a:rPr>
                <a:t>i</a:t>
              </a:r>
              <a:r>
                <a:rPr kumimoji="0" lang="en-US" altLang="en-US" sz="1400" b="0" i="0" u="none" strike="noStrike" cap="none" normalizeH="0" baseline="0" dirty="0">
                  <a:ln>
                    <a:noFill/>
                  </a:ln>
                  <a:solidFill>
                    <a:srgbClr val="666666"/>
                  </a:solidFill>
                  <a:effectLst/>
                  <a:latin typeface="Consolas" panose="020B0609020204030204" pitchFamily="49" charset="0"/>
                </a:rPr>
                <a:t>*</a:t>
              </a:r>
              <a:r>
                <a:rPr kumimoji="0" lang="en-US" altLang="en-US" sz="1400" b="0" i="0" u="none" strike="noStrike" cap="none" normalizeH="0" baseline="0" dirty="0" err="1">
                  <a:ln>
                    <a:noFill/>
                  </a:ln>
                  <a:solidFill>
                    <a:srgbClr val="19177C"/>
                  </a:solidFill>
                  <a:effectLst/>
                  <a:latin typeface="Consolas" panose="020B0609020204030204" pitchFamily="49" charset="0"/>
                  <a:ea typeface="Courier New" panose="02070309020205020404" pitchFamily="49" charset="0"/>
                </a:rPr>
                <a:t>i</a:t>
              </a:r>
              <a:r>
                <a:rPr kumimoji="0" lang="en-US" altLang="en-US" sz="1400" b="0" i="0" u="none" strike="noStrike" cap="none" normalizeH="0" baseline="0" dirty="0">
                  <a:ln>
                    <a:noFill/>
                  </a:ln>
                  <a:solidFill>
                    <a:srgbClr val="000000"/>
                  </a:solidFill>
                  <a:effectLst/>
                  <a:latin typeface="Consolas" panose="020B0609020204030204" pitchFamily="49" charset="0"/>
                  <a:ea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A0A000"/>
                  </a:solidFill>
                  <a:effectLst/>
                  <a:latin typeface="Consolas" panose="020B0609020204030204" pitchFamily="49" charset="0"/>
                  <a:ea typeface="Courier New" panose="02070309020205020404" pitchFamily="49" charset="0"/>
                </a:rPr>
                <a:t>4</a:t>
              </a:r>
              <a:r>
                <a:rPr kumimoji="0" lang="en-US" altLang="en-US" sz="1400" b="0" i="0" u="none" strike="noStrike" cap="none" normalizeH="0" baseline="0" dirty="0">
                  <a:ln>
                    <a:noFill/>
                  </a:ln>
                  <a:solidFill>
                    <a:srgbClr val="BBBBBB"/>
                  </a:solidFill>
                  <a:effectLst/>
                  <a:latin typeface="Consolas" panose="020B0609020204030204" pitchFamily="49" charset="0"/>
                  <a:ea typeface="Courier New" panose="02070309020205020404" pitchFamily="49" charset="0"/>
                </a:rPr>
                <a:t> </a:t>
              </a:r>
              <a:r>
                <a:rPr kumimoji="0" lang="en-US" altLang="en-US" sz="1400" b="1" i="0" u="none" strike="noStrike" cap="none" normalizeH="0" baseline="0" dirty="0">
                  <a:ln>
                    <a:noFill/>
                  </a:ln>
                  <a:solidFill>
                    <a:srgbClr val="008000"/>
                  </a:solidFill>
                  <a:effectLst/>
                  <a:latin typeface="Consolas" panose="020B0609020204030204" pitchFamily="49" charset="0"/>
                  <a:ea typeface="Courier New" panose="02070309020205020404" pitchFamily="49" charset="0"/>
                </a:rPr>
                <a:t>IF</a:t>
              </a:r>
              <a:r>
                <a:rPr kumimoji="0" lang="en-US" altLang="en-US" sz="1400" b="0" i="0" u="none" strike="noStrike" cap="none" normalizeH="0" baseline="0" dirty="0">
                  <a:ln>
                    <a:noFill/>
                  </a:ln>
                  <a:solidFill>
                    <a:srgbClr val="BBBBBB"/>
                  </a:solidFill>
                  <a:effectLst/>
                  <a:latin typeface="Consolas" panose="020B0609020204030204" pitchFamily="49" charset="0"/>
                  <a:ea typeface="Courier New" panose="02070309020205020404" pitchFamily="49" charset="0"/>
                </a:rPr>
                <a:t> </a:t>
              </a:r>
              <a:r>
                <a:rPr kumimoji="0" lang="en-US" altLang="en-US" sz="1400" b="0" i="0" u="none" strike="noStrike" cap="none" normalizeH="0" baseline="0" dirty="0" err="1">
                  <a:ln>
                    <a:noFill/>
                  </a:ln>
                  <a:solidFill>
                    <a:srgbClr val="19177C"/>
                  </a:solidFill>
                  <a:effectLst/>
                  <a:latin typeface="Consolas" panose="020B0609020204030204" pitchFamily="49" charset="0"/>
                  <a:ea typeface="Courier New" panose="02070309020205020404" pitchFamily="49" charset="0"/>
                </a:rPr>
                <a:t>i</a:t>
              </a:r>
              <a:r>
                <a:rPr kumimoji="0" lang="en-US" altLang="en-US" sz="1400" b="0" i="0" u="none" strike="noStrike" cap="none" normalizeH="0" baseline="0" dirty="0">
                  <a:ln>
                    <a:noFill/>
                  </a:ln>
                  <a:solidFill>
                    <a:srgbClr val="666666"/>
                  </a:solidFill>
                  <a:effectLst/>
                  <a:latin typeface="Consolas" panose="020B0609020204030204" pitchFamily="49" charset="0"/>
                </a:rPr>
                <a:t>&gt;=</a:t>
              </a:r>
              <a:r>
                <a:rPr kumimoji="0" lang="en-US" altLang="en-US" sz="1400" b="0" i="0" u="none" strike="noStrike" cap="none" normalizeH="0" baseline="0" dirty="0">
                  <a:ln>
                    <a:noFill/>
                  </a:ln>
                  <a:solidFill>
                    <a:srgbClr val="666666"/>
                  </a:solidFill>
                  <a:effectLst/>
                  <a:latin typeface="Consolas" panose="020B0609020204030204" pitchFamily="49" charset="0"/>
                  <a:ea typeface="Courier New" panose="02070309020205020404" pitchFamily="49" charset="0"/>
                </a:rPr>
                <a:t>100</a:t>
              </a:r>
              <a:r>
                <a:rPr kumimoji="0" lang="en-US" altLang="en-US" sz="1400" b="0" i="0" u="none" strike="noStrike" cap="none" normalizeH="0" baseline="0" dirty="0">
                  <a:ln>
                    <a:noFill/>
                  </a:ln>
                  <a:solidFill>
                    <a:srgbClr val="BBBBBB"/>
                  </a:solidFill>
                  <a:effectLst/>
                  <a:latin typeface="Consolas" panose="020B0609020204030204" pitchFamily="49" charset="0"/>
                  <a:ea typeface="Courier New" panose="02070309020205020404" pitchFamily="49" charset="0"/>
                </a:rPr>
                <a:t> </a:t>
              </a:r>
              <a:r>
                <a:rPr kumimoji="0" lang="en-US" altLang="en-US" sz="1400" b="1" i="0" u="none" strike="noStrike" cap="none" normalizeH="0" baseline="0" dirty="0">
                  <a:ln>
                    <a:noFill/>
                  </a:ln>
                  <a:solidFill>
                    <a:srgbClr val="008000"/>
                  </a:solidFill>
                  <a:effectLst/>
                  <a:latin typeface="Consolas" panose="020B0609020204030204" pitchFamily="49" charset="0"/>
                  <a:ea typeface="Courier New" panose="02070309020205020404" pitchFamily="49" charset="0"/>
                </a:rPr>
                <a:t>THEN</a:t>
              </a:r>
              <a:r>
                <a:rPr kumimoji="0" lang="en-US" altLang="en-US" sz="1400" b="0" i="0" u="none" strike="noStrike" cap="none" normalizeH="0" baseline="0" dirty="0">
                  <a:ln>
                    <a:noFill/>
                  </a:ln>
                  <a:solidFill>
                    <a:srgbClr val="BBBBBB"/>
                  </a:solidFill>
                  <a:effectLst/>
                  <a:latin typeface="Consolas" panose="020B0609020204030204" pitchFamily="49" charset="0"/>
                  <a:ea typeface="Courier New" panose="02070309020205020404" pitchFamily="49" charset="0"/>
                </a:rPr>
                <a:t> </a:t>
              </a:r>
              <a:r>
                <a:rPr kumimoji="0" lang="en-US" altLang="en-US" sz="1400" b="1" i="0" u="none" strike="noStrike" cap="none" normalizeH="0" baseline="0" dirty="0">
                  <a:ln>
                    <a:noFill/>
                  </a:ln>
                  <a:solidFill>
                    <a:srgbClr val="008000"/>
                  </a:solidFill>
                  <a:effectLst/>
                  <a:latin typeface="Consolas" panose="020B0609020204030204" pitchFamily="49" charset="0"/>
                  <a:ea typeface="Courier New" panose="02070309020205020404" pitchFamily="49" charset="0"/>
                </a:rPr>
                <a:t>GOTO</a:t>
              </a:r>
              <a:r>
                <a:rPr kumimoji="0" lang="en-US" altLang="en-US" sz="1400" b="0" i="0" u="none" strike="noStrike" cap="none" normalizeH="0" baseline="0" dirty="0">
                  <a:ln>
                    <a:noFill/>
                  </a:ln>
                  <a:solidFill>
                    <a:srgbClr val="BBBBBB"/>
                  </a:solidFill>
                  <a:effectLst/>
                  <a:latin typeface="Consolas" panose="020B0609020204030204" pitchFamily="49" charset="0"/>
                  <a:ea typeface="Courier New" panose="02070309020205020404" pitchFamily="49" charset="0"/>
                </a:rPr>
                <a:t> </a:t>
              </a:r>
              <a:r>
                <a:rPr kumimoji="0" lang="en-US" altLang="en-US" sz="1400" b="0" i="0" u="none" strike="noStrike" cap="none" normalizeH="0" baseline="0" dirty="0">
                  <a:ln>
                    <a:noFill/>
                  </a:ln>
                  <a:solidFill>
                    <a:srgbClr val="A0A000"/>
                  </a:solidFill>
                  <a:effectLst/>
                  <a:latin typeface="Consolas" panose="020B0609020204030204" pitchFamily="49" charset="0"/>
                  <a:ea typeface="Courier New" panose="02070309020205020404" pitchFamily="49" charset="0"/>
                </a:rPr>
                <a:t>6</a:t>
              </a:r>
              <a:r>
                <a:rPr kumimoji="0" lang="en-US" altLang="en-US" sz="1400" b="0" i="0" u="none" strike="noStrike" cap="none" normalizeH="0" baseline="0" dirty="0">
                  <a:ln>
                    <a:noFill/>
                  </a:ln>
                  <a:solidFill>
                    <a:srgbClr val="000000"/>
                  </a:solidFill>
                  <a:effectLst/>
                  <a:latin typeface="Consolas" panose="020B0609020204030204" pitchFamily="49" charset="0"/>
                  <a:ea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A0A000"/>
                  </a:solidFill>
                  <a:effectLst/>
                  <a:latin typeface="Consolas" panose="020B0609020204030204" pitchFamily="49" charset="0"/>
                  <a:ea typeface="Courier New" panose="02070309020205020404" pitchFamily="49" charset="0"/>
                </a:rPr>
                <a:t>5</a:t>
              </a:r>
              <a:r>
                <a:rPr kumimoji="0" lang="en-US" altLang="en-US" sz="1400" b="0" i="0" u="none" strike="noStrike" cap="none" normalizeH="0" baseline="0" dirty="0">
                  <a:ln>
                    <a:noFill/>
                  </a:ln>
                  <a:solidFill>
                    <a:srgbClr val="BBBBBB"/>
                  </a:solidFill>
                  <a:effectLst/>
                  <a:latin typeface="Consolas" panose="020B0609020204030204" pitchFamily="49" charset="0"/>
                  <a:ea typeface="Courier New" panose="02070309020205020404" pitchFamily="49" charset="0"/>
                </a:rPr>
                <a:t> </a:t>
              </a:r>
              <a:r>
                <a:rPr kumimoji="0" lang="en-US" altLang="en-US" sz="1400" b="1" i="0" u="none" strike="noStrike" cap="none" normalizeH="0" baseline="0" dirty="0">
                  <a:ln>
                    <a:noFill/>
                  </a:ln>
                  <a:solidFill>
                    <a:srgbClr val="008000"/>
                  </a:solidFill>
                  <a:effectLst/>
                  <a:latin typeface="Consolas" panose="020B0609020204030204" pitchFamily="49" charset="0"/>
                  <a:ea typeface="Courier New" panose="02070309020205020404" pitchFamily="49" charset="0"/>
                </a:rPr>
                <a:t>GOTO</a:t>
              </a:r>
              <a:r>
                <a:rPr kumimoji="0" lang="en-US" altLang="en-US" sz="1400" b="0" i="0" u="none" strike="noStrike" cap="none" normalizeH="0" baseline="0" dirty="0">
                  <a:ln>
                    <a:noFill/>
                  </a:ln>
                  <a:solidFill>
                    <a:srgbClr val="BBBBBB"/>
                  </a:solidFill>
                  <a:effectLst/>
                  <a:latin typeface="Consolas" panose="020B0609020204030204" pitchFamily="49" charset="0"/>
                  <a:ea typeface="Courier New" panose="02070309020205020404" pitchFamily="49" charset="0"/>
                </a:rPr>
                <a:t> </a:t>
              </a:r>
              <a:r>
                <a:rPr kumimoji="0" lang="en-US" altLang="en-US" sz="1400" b="0" i="0" u="none" strike="noStrike" cap="none" normalizeH="0" baseline="0" dirty="0">
                  <a:ln>
                    <a:noFill/>
                  </a:ln>
                  <a:solidFill>
                    <a:srgbClr val="A0A000"/>
                  </a:solidFill>
                  <a:effectLst/>
                  <a:latin typeface="Consolas" panose="020B0609020204030204" pitchFamily="49" charset="0"/>
                  <a:ea typeface="Courier New" panose="02070309020205020404" pitchFamily="49" charset="0"/>
                </a:rPr>
                <a:t>2</a:t>
              </a:r>
              <a:r>
                <a:rPr kumimoji="0" lang="en-US" altLang="en-US" sz="1400" b="0" i="0" u="none" strike="noStrike" cap="none" normalizeH="0" baseline="0" dirty="0">
                  <a:ln>
                    <a:noFill/>
                  </a:ln>
                  <a:solidFill>
                    <a:srgbClr val="000000"/>
                  </a:solidFill>
                  <a:effectLst/>
                  <a:latin typeface="Consolas" panose="020B0609020204030204" pitchFamily="49" charset="0"/>
                  <a:ea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A0A000"/>
                  </a:solidFill>
                  <a:effectLst/>
                  <a:latin typeface="Consolas" panose="020B0609020204030204" pitchFamily="49" charset="0"/>
                  <a:ea typeface="Courier New" panose="02070309020205020404" pitchFamily="49" charset="0"/>
                </a:rPr>
                <a:t>6</a:t>
              </a:r>
              <a:r>
                <a:rPr kumimoji="0" lang="en-US" altLang="en-US" sz="1400" b="0" i="0" u="none" strike="noStrike" cap="none" normalizeH="0" baseline="0" dirty="0">
                  <a:ln>
                    <a:noFill/>
                  </a:ln>
                  <a:solidFill>
                    <a:srgbClr val="BBBBBB"/>
                  </a:solidFill>
                  <a:effectLst/>
                  <a:latin typeface="Consolas" panose="020B0609020204030204" pitchFamily="49" charset="0"/>
                  <a:ea typeface="Courier New" panose="02070309020205020404" pitchFamily="49" charset="0"/>
                </a:rPr>
                <a:t> </a:t>
              </a:r>
              <a:r>
                <a:rPr kumimoji="0" lang="en-US" altLang="en-US" sz="1400" b="1" i="0" u="none" strike="noStrike" cap="none" normalizeH="0" baseline="0" dirty="0">
                  <a:ln>
                    <a:noFill/>
                  </a:ln>
                  <a:solidFill>
                    <a:srgbClr val="008000"/>
                  </a:solidFill>
                  <a:effectLst/>
                  <a:latin typeface="Consolas" panose="020B0609020204030204" pitchFamily="49" charset="0"/>
                  <a:ea typeface="Courier New" panose="02070309020205020404" pitchFamily="49" charset="0"/>
                </a:rPr>
                <a:t>PRINT</a:t>
              </a:r>
              <a:r>
                <a:rPr kumimoji="0" lang="en-US" altLang="en-US" sz="1400" b="0" i="0" u="none" strike="noStrike" cap="none" normalizeH="0" baseline="0" dirty="0">
                  <a:ln>
                    <a:noFill/>
                  </a:ln>
                  <a:solidFill>
                    <a:srgbClr val="BBBBBB"/>
                  </a:solidFill>
                  <a:effectLst/>
                  <a:latin typeface="Consolas" panose="020B0609020204030204" pitchFamily="49" charset="0"/>
                  <a:ea typeface="Courier New" panose="02070309020205020404" pitchFamily="49" charset="0"/>
                </a:rPr>
                <a:t> </a:t>
              </a:r>
              <a:r>
                <a:rPr kumimoji="0" lang="en-US" altLang="en-US" sz="1400" b="0" i="0" u="none" strike="noStrike" cap="none" normalizeH="0" baseline="0" dirty="0">
                  <a:ln>
                    <a:noFill/>
                  </a:ln>
                  <a:solidFill>
                    <a:srgbClr val="BA2121"/>
                  </a:solidFill>
                  <a:effectLst/>
                  <a:latin typeface="Consolas" panose="020B0609020204030204" pitchFamily="49" charset="0"/>
                  <a:ea typeface="Courier New" panose="02070309020205020404" pitchFamily="49" charset="0"/>
                </a:rPr>
                <a:t>"Program Completed."</a:t>
              </a:r>
              <a:r>
                <a:rPr kumimoji="0" lang="en-US" altLang="en-US" sz="1400" b="0" i="0" u="none" strike="noStrike" cap="none" normalizeH="0" baseline="0" dirty="0">
                  <a:ln>
                    <a:noFill/>
                  </a:ln>
                  <a:solidFill>
                    <a:srgbClr val="000000"/>
                  </a:solidFill>
                  <a:effectLst/>
                  <a:latin typeface="Consolas" panose="020B0609020204030204" pitchFamily="49" charset="0"/>
                  <a:ea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A0A000"/>
                  </a:solidFill>
                  <a:effectLst/>
                  <a:latin typeface="Consolas" panose="020B0609020204030204" pitchFamily="49" charset="0"/>
                  <a:ea typeface="Courier New" panose="02070309020205020404" pitchFamily="49" charset="0"/>
                </a:rPr>
                <a:t>7</a:t>
              </a:r>
              <a:r>
                <a:rPr kumimoji="0" lang="en-US" altLang="en-US" sz="1400" b="0" i="0" u="none" strike="noStrike" cap="none" normalizeH="0" baseline="0" dirty="0">
                  <a:ln>
                    <a:noFill/>
                  </a:ln>
                  <a:solidFill>
                    <a:srgbClr val="BBBBBB"/>
                  </a:solidFill>
                  <a:effectLst/>
                  <a:latin typeface="Consolas" panose="020B0609020204030204" pitchFamily="49" charset="0"/>
                  <a:ea typeface="Courier New" panose="02070309020205020404" pitchFamily="49" charset="0"/>
                </a:rPr>
                <a:t> </a:t>
              </a:r>
              <a:r>
                <a:rPr kumimoji="0" lang="en-US" altLang="en-US" sz="1400" b="1" i="0" u="none" strike="noStrike" cap="none" normalizeH="0" baseline="0" dirty="0">
                  <a:ln>
                    <a:noFill/>
                  </a:ln>
                  <a:solidFill>
                    <a:srgbClr val="008000"/>
                  </a:solidFill>
                  <a:effectLst/>
                  <a:latin typeface="Consolas" panose="020B0609020204030204" pitchFamily="49" charset="0"/>
                  <a:ea typeface="Courier New" panose="02070309020205020404" pitchFamily="49" charset="0"/>
                </a:rPr>
                <a:t>END</a:t>
              </a:r>
              <a:r>
                <a:rPr kumimoji="0" lang="en-US" altLang="en-US" sz="1400" b="0" i="0" u="none" strike="noStrike" cap="none" normalizeH="0" baseline="0" dirty="0">
                  <a:ln>
                    <a:noFill/>
                  </a:ln>
                  <a:solidFill>
                    <a:schemeClr val="tx1"/>
                  </a:solidFill>
                  <a:effectLst/>
                  <a:latin typeface="Consolas" panose="020B0609020204030204" pitchFamily="49" charset="0"/>
                </a:rPr>
                <a:t> </a:t>
              </a:r>
            </a:p>
          </p:txBody>
        </p:sp>
        <p:sp>
          <p:nvSpPr>
            <p:cNvPr id="10" name="Rectangle 9"/>
            <p:cNvSpPr/>
            <p:nvPr/>
          </p:nvSpPr>
          <p:spPr>
            <a:xfrm>
              <a:off x="152400" y="2695438"/>
              <a:ext cx="1957972" cy="307777"/>
            </a:xfrm>
            <a:prstGeom prst="rect">
              <a:avLst/>
            </a:prstGeom>
          </p:spPr>
          <p:txBody>
            <a:bodyPr wrap="none">
              <a:spAutoFit/>
            </a:bodyPr>
            <a:lstStyle/>
            <a:p>
              <a:r>
                <a:rPr lang="en-US" sz="1400" dirty="0"/>
                <a:t>Spaghetti code in BASIC</a:t>
              </a:r>
            </a:p>
          </p:txBody>
        </p:sp>
      </p:grpSp>
      <p:grpSp>
        <p:nvGrpSpPr>
          <p:cNvPr id="13" name="Group 12"/>
          <p:cNvGrpSpPr/>
          <p:nvPr/>
        </p:nvGrpSpPr>
        <p:grpSpPr>
          <a:xfrm>
            <a:off x="575597" y="4701919"/>
            <a:ext cx="3838767" cy="1498122"/>
            <a:chOff x="228600" y="4666696"/>
            <a:chExt cx="3838767" cy="1498122"/>
          </a:xfrm>
        </p:grpSpPr>
        <p:sp>
          <p:nvSpPr>
            <p:cNvPr id="9" name="Rectangle 8"/>
            <p:cNvSpPr/>
            <p:nvPr/>
          </p:nvSpPr>
          <p:spPr>
            <a:xfrm>
              <a:off x="228600" y="4666696"/>
              <a:ext cx="2677656" cy="307777"/>
            </a:xfrm>
            <a:prstGeom prst="rect">
              <a:avLst/>
            </a:prstGeom>
          </p:spPr>
          <p:txBody>
            <a:bodyPr wrap="none">
              <a:spAutoFit/>
            </a:bodyPr>
            <a:lstStyle/>
            <a:p>
              <a:r>
                <a:rPr lang="en-US" sz="1400" dirty="0"/>
                <a:t>Structured </a:t>
              </a:r>
              <a:r>
                <a:rPr lang="en-US" altLang="zh-CN" sz="1400" dirty="0"/>
                <a:t>programming</a:t>
              </a:r>
              <a:r>
                <a:rPr lang="en-US" sz="1400" dirty="0"/>
                <a:t> in BASIC</a:t>
              </a:r>
            </a:p>
          </p:txBody>
        </p:sp>
        <p:sp>
          <p:nvSpPr>
            <p:cNvPr id="11" name="Rectangle 2"/>
            <p:cNvSpPr>
              <a:spLocks noChangeArrowheads="1"/>
            </p:cNvSpPr>
            <p:nvPr/>
          </p:nvSpPr>
          <p:spPr bwMode="auto">
            <a:xfrm>
              <a:off x="304799" y="4995267"/>
              <a:ext cx="3762568" cy="116955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A0A000"/>
                  </a:solidFill>
                  <a:effectLst/>
                  <a:latin typeface="Consolas" panose="020B0609020204030204" pitchFamily="49" charset="0"/>
                  <a:cs typeface="Courier New" panose="02070309020205020404" pitchFamily="49" charset="0"/>
                </a:rPr>
                <a:t>1</a:t>
              </a:r>
              <a:r>
                <a:rPr kumimoji="0" lang="en-US" altLang="en-US" sz="1400" b="0" i="0" u="none" strike="noStrike" cap="none" normalizeH="0" baseline="0" dirty="0">
                  <a:ln>
                    <a:noFill/>
                  </a:ln>
                  <a:solidFill>
                    <a:srgbClr val="BBBBBB"/>
                  </a:solidFill>
                  <a:effectLst/>
                  <a:latin typeface="Consolas" panose="020B0609020204030204" pitchFamily="49" charset="0"/>
                  <a:cs typeface="Courier New" panose="02070309020205020404" pitchFamily="49" charset="0"/>
                </a:rPr>
                <a:t> </a:t>
              </a:r>
              <a:r>
                <a:rPr kumimoji="0" lang="en-US" altLang="en-US" sz="1400" b="1" i="0" u="none" strike="noStrike" cap="none" normalizeH="0" baseline="0" dirty="0">
                  <a:ln>
                    <a:noFill/>
                  </a:ln>
                  <a:solidFill>
                    <a:srgbClr val="008000"/>
                  </a:solidFill>
                  <a:effectLst/>
                  <a:latin typeface="Consolas" panose="020B0609020204030204" pitchFamily="49" charset="0"/>
                  <a:cs typeface="Courier New" panose="02070309020205020404" pitchFamily="49" charset="0"/>
                </a:rPr>
                <a:t>FOR</a:t>
              </a:r>
              <a:r>
                <a:rPr kumimoji="0" lang="en-US" altLang="en-US" sz="1400" b="0" i="0" u="none" strike="noStrike" cap="none" normalizeH="0" baseline="0" dirty="0">
                  <a:ln>
                    <a:noFill/>
                  </a:ln>
                  <a:solidFill>
                    <a:srgbClr val="BBBBBB"/>
                  </a:solidFill>
                  <a:effectLst/>
                  <a:latin typeface="Consolas" panose="020B0609020204030204" pitchFamily="49" charset="0"/>
                  <a:cs typeface="Courier New" panose="02070309020205020404" pitchFamily="49" charset="0"/>
                </a:rPr>
                <a:t> </a:t>
              </a:r>
              <a:r>
                <a:rPr kumimoji="0" lang="en-US" altLang="en-US" sz="1400" b="0" i="0" u="none" strike="noStrike" cap="none" normalizeH="0" baseline="0" dirty="0" err="1">
                  <a:ln>
                    <a:noFill/>
                  </a:ln>
                  <a:solidFill>
                    <a:srgbClr val="19177C"/>
                  </a:solidFill>
                  <a:effectLst/>
                  <a:latin typeface="Consolas" panose="020B0609020204030204" pitchFamily="49" charset="0"/>
                  <a:cs typeface="Courier New" panose="02070309020205020404" pitchFamily="49" charset="0"/>
                </a:rPr>
                <a:t>i</a:t>
              </a:r>
              <a:r>
                <a:rPr kumimoji="0" lang="en-US" altLang="en-US" sz="1400" b="0" i="0" u="none" strike="noStrike" cap="none" normalizeH="0" baseline="0" dirty="0">
                  <a:ln>
                    <a:noFill/>
                  </a:ln>
                  <a:solidFill>
                    <a:srgbClr val="666666"/>
                  </a:solidFill>
                  <a:effectLst/>
                  <a:latin typeface="Consolas" panose="020B0609020204030204" pitchFamily="49" charset="0"/>
                </a:rPr>
                <a:t>=</a:t>
              </a:r>
              <a:r>
                <a:rPr kumimoji="0" lang="en-US" altLang="en-US" sz="1400" b="0" i="0" u="none" strike="noStrike" cap="none" normalizeH="0" baseline="0" dirty="0">
                  <a:ln>
                    <a:noFill/>
                  </a:ln>
                  <a:solidFill>
                    <a:srgbClr val="666666"/>
                  </a:solidFill>
                  <a:effectLst/>
                  <a:latin typeface="Consolas" panose="020B0609020204030204" pitchFamily="49" charset="0"/>
                  <a:cs typeface="Courier New" panose="02070309020205020404" pitchFamily="49" charset="0"/>
                </a:rPr>
                <a:t>1</a:t>
              </a:r>
              <a:r>
                <a:rPr kumimoji="0" lang="en-US" altLang="en-US" sz="1400" b="0" i="0" u="none" strike="noStrike" cap="none" normalizeH="0" baseline="0" dirty="0">
                  <a:ln>
                    <a:noFill/>
                  </a:ln>
                  <a:solidFill>
                    <a:srgbClr val="BBBBBB"/>
                  </a:solidFill>
                  <a:effectLst/>
                  <a:latin typeface="Consolas" panose="020B0609020204030204" pitchFamily="49" charset="0"/>
                  <a:cs typeface="Courier New" panose="02070309020205020404" pitchFamily="49" charset="0"/>
                </a:rPr>
                <a:t> </a:t>
              </a:r>
              <a:r>
                <a:rPr kumimoji="0" lang="en-US" altLang="en-US" sz="1400" b="1" i="0" u="none" strike="noStrike" cap="none" normalizeH="0" baseline="0" dirty="0">
                  <a:ln>
                    <a:noFill/>
                  </a:ln>
                  <a:solidFill>
                    <a:srgbClr val="008000"/>
                  </a:solidFill>
                  <a:effectLst/>
                  <a:latin typeface="Consolas" panose="020B0609020204030204" pitchFamily="49" charset="0"/>
                  <a:cs typeface="Courier New" panose="02070309020205020404" pitchFamily="49" charset="0"/>
                </a:rPr>
                <a:t>TO</a:t>
              </a:r>
              <a:r>
                <a:rPr kumimoji="0" lang="en-US" altLang="en-US" sz="1400" b="0" i="0" u="none" strike="noStrike" cap="none" normalizeH="0" baseline="0" dirty="0">
                  <a:ln>
                    <a:noFill/>
                  </a:ln>
                  <a:solidFill>
                    <a:srgbClr val="BBBBBB"/>
                  </a:solidFill>
                  <a:effectLst/>
                  <a:latin typeface="Consolas" panose="020B0609020204030204" pitchFamily="49" charset="0"/>
                  <a:cs typeface="Courier New" panose="02070309020205020404" pitchFamily="49" charset="0"/>
                </a:rPr>
                <a:t> </a:t>
              </a:r>
              <a:r>
                <a:rPr kumimoji="0" lang="en-US" altLang="en-US" sz="1400" b="0" i="0" u="none" strike="noStrike" cap="none" normalizeH="0" baseline="0" dirty="0">
                  <a:ln>
                    <a:noFill/>
                  </a:ln>
                  <a:solidFill>
                    <a:srgbClr val="666666"/>
                  </a:solidFill>
                  <a:effectLst/>
                  <a:latin typeface="Consolas" panose="020B0609020204030204" pitchFamily="49" charset="0"/>
                  <a:cs typeface="Courier New" panose="02070309020205020404" pitchFamily="49" charset="0"/>
                </a:rPr>
                <a:t>100</a:t>
              </a:r>
              <a:r>
                <a:rPr kumimoji="0" lang="en-US" altLang="en-US" sz="14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A0A000"/>
                  </a:solidFill>
                  <a:effectLst/>
                  <a:latin typeface="Consolas" panose="020B0609020204030204" pitchFamily="49" charset="0"/>
                  <a:cs typeface="Courier New" panose="02070309020205020404" pitchFamily="49" charset="0"/>
                </a:rPr>
                <a:t>2</a:t>
              </a:r>
              <a:r>
                <a:rPr kumimoji="0" lang="en-US" altLang="en-US" sz="1400" b="0" i="0" u="none" strike="noStrike" cap="none" normalizeH="0" baseline="0" dirty="0">
                  <a:ln>
                    <a:noFill/>
                  </a:ln>
                  <a:solidFill>
                    <a:srgbClr val="BBBBBB"/>
                  </a:solidFill>
                  <a:effectLst/>
                  <a:latin typeface="Consolas" panose="020B0609020204030204" pitchFamily="49" charset="0"/>
                  <a:cs typeface="Courier New" panose="02070309020205020404" pitchFamily="49" charset="0"/>
                </a:rPr>
                <a:t>   </a:t>
              </a:r>
              <a:r>
                <a:rPr kumimoji="0" lang="en-US" altLang="en-US" sz="1400" b="1" i="0" u="none" strike="noStrike" cap="none" normalizeH="0" baseline="0" dirty="0">
                  <a:ln>
                    <a:noFill/>
                  </a:ln>
                  <a:solidFill>
                    <a:srgbClr val="008000"/>
                  </a:solidFill>
                  <a:effectLst/>
                  <a:latin typeface="Consolas" panose="020B0609020204030204" pitchFamily="49" charset="0"/>
                  <a:cs typeface="Courier New" panose="02070309020205020404" pitchFamily="49" charset="0"/>
                </a:rPr>
                <a:t>PRINT</a:t>
              </a:r>
              <a:r>
                <a:rPr kumimoji="0" lang="en-US" altLang="en-US" sz="1400" b="0" i="0" u="none" strike="noStrike" cap="none" normalizeH="0" baseline="0" dirty="0">
                  <a:ln>
                    <a:noFill/>
                  </a:ln>
                  <a:solidFill>
                    <a:srgbClr val="BBBBBB"/>
                  </a:solidFill>
                  <a:effectLst/>
                  <a:latin typeface="Consolas" panose="020B0609020204030204" pitchFamily="49" charset="0"/>
                  <a:cs typeface="Courier New" panose="02070309020205020404" pitchFamily="49" charset="0"/>
                </a:rPr>
                <a:t> </a:t>
              </a:r>
              <a:r>
                <a:rPr kumimoji="0" lang="en-US" altLang="en-US" sz="1400" b="0" i="0" u="none" strike="noStrike" cap="none" normalizeH="0" baseline="0" dirty="0" err="1">
                  <a:ln>
                    <a:noFill/>
                  </a:ln>
                  <a:solidFill>
                    <a:srgbClr val="19177C"/>
                  </a:solidFill>
                  <a:effectLst/>
                  <a:latin typeface="Consolas" panose="020B0609020204030204" pitchFamily="49" charset="0"/>
                  <a:cs typeface="Courier New" panose="02070309020205020404" pitchFamily="49" charset="0"/>
                </a:rPr>
                <a:t>i</a:t>
              </a:r>
              <a:r>
                <a:rPr kumimoji="0" lang="en-US" altLang="en-US" sz="14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a:t>
              </a:r>
              <a:r>
                <a:rPr kumimoji="0" lang="en-US" altLang="en-US" sz="1400" b="0" i="0" u="none" strike="noStrike" cap="none" normalizeH="0" baseline="0" dirty="0">
                  <a:ln>
                    <a:noFill/>
                  </a:ln>
                  <a:solidFill>
                    <a:srgbClr val="BA2121"/>
                  </a:solidFill>
                  <a:effectLst/>
                  <a:latin typeface="Consolas" panose="020B0609020204030204" pitchFamily="49" charset="0"/>
                  <a:cs typeface="Courier New" panose="02070309020205020404" pitchFamily="49" charset="0"/>
                </a:rPr>
                <a:t>"squared="</a:t>
              </a:r>
              <a:r>
                <a:rPr kumimoji="0" lang="en-US" altLang="en-US" sz="14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a:t>
              </a:r>
              <a:r>
                <a:rPr kumimoji="0" lang="en-US" altLang="en-US" sz="1400" b="0" i="0" u="none" strike="noStrike" cap="none" normalizeH="0" baseline="0" dirty="0" err="1">
                  <a:ln>
                    <a:noFill/>
                  </a:ln>
                  <a:solidFill>
                    <a:srgbClr val="19177C"/>
                  </a:solidFill>
                  <a:effectLst/>
                  <a:latin typeface="Consolas" panose="020B0609020204030204" pitchFamily="49" charset="0"/>
                  <a:cs typeface="Courier New" panose="02070309020205020404" pitchFamily="49" charset="0"/>
                </a:rPr>
                <a:t>i</a:t>
              </a:r>
              <a:r>
                <a:rPr kumimoji="0" lang="en-US" altLang="en-US" sz="1400" b="0" i="0" u="none" strike="noStrike" cap="none" normalizeH="0" baseline="0" dirty="0">
                  <a:ln>
                    <a:noFill/>
                  </a:ln>
                  <a:solidFill>
                    <a:srgbClr val="666666"/>
                  </a:solidFill>
                  <a:effectLst/>
                  <a:latin typeface="Consolas" panose="020B0609020204030204" pitchFamily="49" charset="0"/>
                </a:rPr>
                <a:t>*</a:t>
              </a:r>
              <a:r>
                <a:rPr kumimoji="0" lang="en-US" altLang="en-US" sz="1400" b="0" i="0" u="none" strike="noStrike" cap="none" normalizeH="0" baseline="0" dirty="0" err="1">
                  <a:ln>
                    <a:noFill/>
                  </a:ln>
                  <a:solidFill>
                    <a:srgbClr val="19177C"/>
                  </a:solidFill>
                  <a:effectLst/>
                  <a:latin typeface="Consolas" panose="020B0609020204030204" pitchFamily="49" charset="0"/>
                  <a:cs typeface="Courier New" panose="02070309020205020404" pitchFamily="49" charset="0"/>
                </a:rPr>
                <a:t>i</a:t>
              </a:r>
              <a:r>
                <a:rPr kumimoji="0" lang="en-US" altLang="en-US" sz="14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 </a:t>
              </a:r>
            </a:p>
            <a:p>
              <a:pPr lvl="0" eaLnBrk="0" fontAlgn="base" hangingPunct="0">
                <a:spcBef>
                  <a:spcPct val="0"/>
                </a:spcBef>
                <a:spcAft>
                  <a:spcPct val="0"/>
                </a:spcAft>
              </a:pPr>
              <a:r>
                <a:rPr kumimoji="0" lang="en-US" altLang="en-US" sz="1400" b="0" i="0" u="none" strike="noStrike" cap="none" normalizeH="0" baseline="0" dirty="0">
                  <a:ln>
                    <a:noFill/>
                  </a:ln>
                  <a:solidFill>
                    <a:srgbClr val="A0A000"/>
                  </a:solidFill>
                  <a:effectLst/>
                  <a:latin typeface="Consolas" panose="020B0609020204030204" pitchFamily="49" charset="0"/>
                  <a:cs typeface="Courier New" panose="02070309020205020404" pitchFamily="49" charset="0"/>
                </a:rPr>
                <a:t>3</a:t>
              </a:r>
              <a:r>
                <a:rPr kumimoji="0" lang="en-US" altLang="en-US" sz="1400" b="0" i="0" u="none" strike="noStrike" cap="none" normalizeH="0" baseline="0" dirty="0">
                  <a:ln>
                    <a:noFill/>
                  </a:ln>
                  <a:solidFill>
                    <a:srgbClr val="BBBBBB"/>
                  </a:solidFill>
                  <a:effectLst/>
                  <a:latin typeface="Consolas" panose="020B0609020204030204" pitchFamily="49" charset="0"/>
                  <a:cs typeface="Courier New" panose="02070309020205020404" pitchFamily="49" charset="0"/>
                </a:rPr>
                <a:t> </a:t>
              </a:r>
              <a:r>
                <a:rPr kumimoji="0" lang="en-US" altLang="en-US" sz="1400" b="1" i="0" u="none" strike="noStrike" cap="none" normalizeH="0" baseline="0" dirty="0">
                  <a:ln>
                    <a:noFill/>
                  </a:ln>
                  <a:solidFill>
                    <a:srgbClr val="008000"/>
                  </a:solidFill>
                  <a:effectLst/>
                  <a:latin typeface="Consolas" panose="020B0609020204030204" pitchFamily="49" charset="0"/>
                  <a:cs typeface="Courier New" panose="02070309020205020404" pitchFamily="49" charset="0"/>
                </a:rPr>
                <a:t>NEXT</a:t>
              </a:r>
              <a:r>
                <a:rPr kumimoji="0" lang="en-US" altLang="en-US" sz="1400" b="0" i="0" u="none" strike="noStrike" cap="none" normalizeH="0" baseline="0" dirty="0">
                  <a:ln>
                    <a:noFill/>
                  </a:ln>
                  <a:solidFill>
                    <a:srgbClr val="BBBBBB"/>
                  </a:solidFill>
                  <a:effectLst/>
                  <a:latin typeface="Consolas" panose="020B0609020204030204" pitchFamily="49" charset="0"/>
                  <a:cs typeface="Courier New" panose="02070309020205020404" pitchFamily="49" charset="0"/>
                </a:rPr>
                <a:t> </a:t>
              </a:r>
              <a:r>
                <a:rPr kumimoji="0" lang="en-US" altLang="en-US" sz="1400" b="0" i="0" u="none" strike="noStrike" cap="none" normalizeH="0" baseline="0" dirty="0" err="1">
                  <a:ln>
                    <a:noFill/>
                  </a:ln>
                  <a:solidFill>
                    <a:srgbClr val="19177C"/>
                  </a:solidFill>
                  <a:effectLst/>
                  <a:latin typeface="Consolas" panose="020B0609020204030204" pitchFamily="49" charset="0"/>
                  <a:cs typeface="Courier New" panose="02070309020205020404" pitchFamily="49" charset="0"/>
                </a:rPr>
                <a:t>i</a:t>
              </a:r>
              <a:r>
                <a:rPr lang="en-US" altLang="en-US" sz="1400" dirty="0">
                  <a:solidFill>
                    <a:srgbClr val="000000"/>
                  </a:solidFill>
                  <a:latin typeface="Consolas" panose="020B0609020204030204" pitchFamily="49" charset="0"/>
                  <a:cs typeface="Courier New" panose="02070309020205020404" pitchFamily="49" charset="0"/>
                </a:rPr>
                <a:t>   </a:t>
              </a:r>
              <a:r>
                <a:rPr lang="en-US" altLang="en-US" sz="1400" dirty="0">
                  <a:solidFill>
                    <a:schemeClr val="bg1">
                      <a:lumMod val="75000"/>
                    </a:schemeClr>
                  </a:solidFill>
                  <a:latin typeface="Consolas" panose="020B0609020204030204" pitchFamily="49" charset="0"/>
                  <a:cs typeface="Courier New" panose="02070309020205020404" pitchFamily="49" charset="0"/>
                </a:rPr>
                <a:t>'termination </a:t>
              </a:r>
              <a:r>
                <a:rPr kumimoji="0" lang="en-US" altLang="en-US" sz="1400" b="0" i="0" u="none" strike="noStrike" cap="none" normalizeH="0" baseline="0" dirty="0">
                  <a:ln>
                    <a:noFill/>
                  </a:ln>
                  <a:solidFill>
                    <a:schemeClr val="bg1">
                      <a:lumMod val="75000"/>
                    </a:schemeClr>
                  </a:solidFill>
                  <a:effectLst/>
                  <a:latin typeface="Consolas" panose="020B0609020204030204" pitchFamily="49" charset="0"/>
                  <a:cs typeface="Courier New" panose="02070309020205020404" pitchFamily="49" charset="0"/>
                </a:rPr>
                <a:t>of loop body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A0A000"/>
                  </a:solidFill>
                  <a:effectLst/>
                  <a:latin typeface="Consolas" panose="020B0609020204030204" pitchFamily="49" charset="0"/>
                  <a:cs typeface="Courier New" panose="02070309020205020404" pitchFamily="49" charset="0"/>
                </a:rPr>
                <a:t>4</a:t>
              </a:r>
              <a:r>
                <a:rPr kumimoji="0" lang="en-US" altLang="en-US" sz="1400" b="0" i="0" u="none" strike="noStrike" cap="none" normalizeH="0" baseline="0" dirty="0">
                  <a:ln>
                    <a:noFill/>
                  </a:ln>
                  <a:solidFill>
                    <a:srgbClr val="BBBBBB"/>
                  </a:solidFill>
                  <a:effectLst/>
                  <a:latin typeface="Consolas" panose="020B0609020204030204" pitchFamily="49" charset="0"/>
                  <a:cs typeface="Courier New" panose="02070309020205020404" pitchFamily="49" charset="0"/>
                </a:rPr>
                <a:t> </a:t>
              </a:r>
              <a:r>
                <a:rPr kumimoji="0" lang="en-US" altLang="en-US" sz="1400" b="1" i="0" u="none" strike="noStrike" cap="none" normalizeH="0" baseline="0" dirty="0">
                  <a:ln>
                    <a:noFill/>
                  </a:ln>
                  <a:solidFill>
                    <a:srgbClr val="008000"/>
                  </a:solidFill>
                  <a:effectLst/>
                  <a:latin typeface="Consolas" panose="020B0609020204030204" pitchFamily="49" charset="0"/>
                  <a:cs typeface="Courier New" panose="02070309020205020404" pitchFamily="49" charset="0"/>
                </a:rPr>
                <a:t>PRINT</a:t>
              </a:r>
              <a:r>
                <a:rPr kumimoji="0" lang="en-US" altLang="en-US" sz="1400" b="0" i="0" u="none" strike="noStrike" cap="none" normalizeH="0" baseline="0" dirty="0">
                  <a:ln>
                    <a:noFill/>
                  </a:ln>
                  <a:solidFill>
                    <a:srgbClr val="BBBBBB"/>
                  </a:solidFill>
                  <a:effectLst/>
                  <a:latin typeface="Consolas" panose="020B0609020204030204" pitchFamily="49" charset="0"/>
                  <a:cs typeface="Courier New" panose="02070309020205020404" pitchFamily="49" charset="0"/>
                </a:rPr>
                <a:t> </a:t>
              </a:r>
              <a:r>
                <a:rPr kumimoji="0" lang="en-US" altLang="en-US" sz="1400" b="0" i="0" u="none" strike="noStrike" cap="none" normalizeH="0" baseline="0" dirty="0">
                  <a:ln>
                    <a:noFill/>
                  </a:ln>
                  <a:solidFill>
                    <a:srgbClr val="BA2121"/>
                  </a:solidFill>
                  <a:effectLst/>
                  <a:latin typeface="Consolas" panose="020B0609020204030204" pitchFamily="49" charset="0"/>
                  <a:cs typeface="Courier New" panose="02070309020205020404" pitchFamily="49" charset="0"/>
                </a:rPr>
                <a:t>"Program Completed."</a:t>
              </a:r>
              <a:r>
                <a:rPr kumimoji="0" lang="en-US" altLang="en-US" sz="1400" b="0" i="0" u="none" strike="noStrike" cap="none" normalizeH="0" baseline="0" dirty="0">
                  <a:ln>
                    <a:noFill/>
                  </a:ln>
                  <a:solidFill>
                    <a:srgbClr val="000000"/>
                  </a:solidFill>
                  <a:effectLst/>
                  <a:latin typeface="Consolas" panose="020B06090202040302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A0A000"/>
                  </a:solidFill>
                  <a:effectLst/>
                  <a:latin typeface="Consolas" panose="020B0609020204030204" pitchFamily="49" charset="0"/>
                  <a:cs typeface="Courier New" panose="02070309020205020404" pitchFamily="49" charset="0"/>
                </a:rPr>
                <a:t>5</a:t>
              </a:r>
              <a:r>
                <a:rPr kumimoji="0" lang="en-US" altLang="en-US" sz="1400" b="0" i="0" u="none" strike="noStrike" cap="none" normalizeH="0" baseline="0" dirty="0">
                  <a:ln>
                    <a:noFill/>
                  </a:ln>
                  <a:solidFill>
                    <a:srgbClr val="BBBBBB"/>
                  </a:solidFill>
                  <a:effectLst/>
                  <a:latin typeface="Consolas" panose="020B0609020204030204" pitchFamily="49" charset="0"/>
                  <a:cs typeface="Courier New" panose="02070309020205020404" pitchFamily="49" charset="0"/>
                </a:rPr>
                <a:t> </a:t>
              </a:r>
              <a:r>
                <a:rPr kumimoji="0" lang="en-US" altLang="en-US" sz="1400" b="1" i="0" u="none" strike="noStrike" cap="none" normalizeH="0" baseline="0" dirty="0">
                  <a:ln>
                    <a:noFill/>
                  </a:ln>
                  <a:solidFill>
                    <a:srgbClr val="008000"/>
                  </a:solidFill>
                  <a:effectLst/>
                  <a:latin typeface="Consolas" panose="020B0609020204030204" pitchFamily="49" charset="0"/>
                  <a:cs typeface="Courier New" panose="02070309020205020404" pitchFamily="49" charset="0"/>
                </a:rPr>
                <a:t>END</a:t>
              </a:r>
              <a:r>
                <a:rPr kumimoji="0" lang="en-US" altLang="en-US" sz="1400" b="0" i="0" u="none" strike="noStrike" cap="none" normalizeH="0" baseline="0" dirty="0">
                  <a:ln>
                    <a:noFill/>
                  </a:ln>
                  <a:solidFill>
                    <a:schemeClr val="tx1"/>
                  </a:solidFill>
                  <a:effectLst/>
                  <a:latin typeface="Consolas" panose="020B0609020204030204" pitchFamily="49" charset="0"/>
                </a:rPr>
                <a:t> </a:t>
              </a:r>
            </a:p>
          </p:txBody>
        </p:sp>
      </p:grpSp>
      <p:sp>
        <p:nvSpPr>
          <p:cNvPr id="14" name="Rectangle 13"/>
          <p:cNvSpPr/>
          <p:nvPr/>
        </p:nvSpPr>
        <p:spPr>
          <a:xfrm>
            <a:off x="996472" y="6340757"/>
            <a:ext cx="184731" cy="246221"/>
          </a:xfrm>
          <a:prstGeom prst="rect">
            <a:avLst/>
          </a:prstGeom>
        </p:spPr>
        <p:txBody>
          <a:bodyPr wrap="none">
            <a:spAutoFit/>
          </a:bodyPr>
          <a:lstStyle/>
          <a:p>
            <a:endParaRPr lang="en-US" sz="1000" dirty="0"/>
          </a:p>
        </p:txBody>
      </p:sp>
    </p:spTree>
    <p:extLst>
      <p:ext uri="{BB962C8B-B14F-4D97-AF65-F5344CB8AC3E}">
        <p14:creationId xmlns:p14="http://schemas.microsoft.com/office/powerpoint/2010/main" val="256113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nodePh="1">
                                  <p:stCondLst>
                                    <p:cond delay="0"/>
                                  </p:stCondLst>
                                  <p:endCondLst>
                                    <p:cond evt="begin" delay="0">
                                      <p:tn val="11"/>
                                    </p:cond>
                                  </p:end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D3829-B65F-5C42-B472-D31FE617FFB6}"/>
              </a:ext>
            </a:extLst>
          </p:cNvPr>
          <p:cNvSpPr>
            <a:spLocks noGrp="1"/>
          </p:cNvSpPr>
          <p:nvPr>
            <p:ph type="title"/>
          </p:nvPr>
        </p:nvSpPr>
        <p:spPr/>
        <p:txBody>
          <a:bodyPr/>
          <a:lstStyle/>
          <a:p>
            <a:r>
              <a:rPr lang="en-US" dirty="0"/>
              <a:t>Importance of Structured Programming</a:t>
            </a:r>
          </a:p>
        </p:txBody>
      </p:sp>
      <p:sp>
        <p:nvSpPr>
          <p:cNvPr id="3" name="Slide Number Placeholder 2">
            <a:extLst>
              <a:ext uri="{FF2B5EF4-FFF2-40B4-BE49-F238E27FC236}">
                <a16:creationId xmlns:a16="http://schemas.microsoft.com/office/drawing/2014/main" id="{7B8A5C5F-2566-CD46-A8F2-FA6E29D5284C}"/>
              </a:ext>
            </a:extLst>
          </p:cNvPr>
          <p:cNvSpPr>
            <a:spLocks noGrp="1"/>
          </p:cNvSpPr>
          <p:nvPr>
            <p:ph type="sldNum" sz="quarter" idx="12"/>
          </p:nvPr>
        </p:nvSpPr>
        <p:spPr/>
        <p:txBody>
          <a:bodyPr/>
          <a:lstStyle/>
          <a:p>
            <a:fld id="{EA7C8D44-3667-46F6-9772-CC52308E2A7F}" type="slidenum">
              <a:rPr kumimoji="0" lang="en-US" smtClean="0"/>
              <a:pPr/>
              <a:t>5</a:t>
            </a:fld>
            <a:endParaRPr kumimoji="0" lang="en-US" dirty="0"/>
          </a:p>
        </p:txBody>
      </p:sp>
      <p:sp>
        <p:nvSpPr>
          <p:cNvPr id="4" name="Content Placeholder 3">
            <a:extLst>
              <a:ext uri="{FF2B5EF4-FFF2-40B4-BE49-F238E27FC236}">
                <a16:creationId xmlns:a16="http://schemas.microsoft.com/office/drawing/2014/main" id="{EA6ADC5C-C9DD-8641-961B-D82D2C121401}"/>
              </a:ext>
            </a:extLst>
          </p:cNvPr>
          <p:cNvSpPr>
            <a:spLocks noGrp="1"/>
          </p:cNvSpPr>
          <p:nvPr>
            <p:ph sz="quarter" idx="1"/>
          </p:nvPr>
        </p:nvSpPr>
        <p:spPr>
          <a:xfrm>
            <a:off x="457200" y="1219200"/>
            <a:ext cx="5867400" cy="4937760"/>
          </a:xfrm>
        </p:spPr>
        <p:txBody>
          <a:bodyPr>
            <a:normAutofit/>
          </a:bodyPr>
          <a:lstStyle/>
          <a:p>
            <a:r>
              <a:rPr lang="en-US" sz="2000" dirty="0"/>
              <a:t>Assembly is not a structured programming language </a:t>
            </a:r>
          </a:p>
          <a:p>
            <a:pPr lvl="1"/>
            <a:r>
              <a:rPr lang="en-US" sz="1800" dirty="0"/>
              <a:t>Does not directly support selection and loop</a:t>
            </a:r>
          </a:p>
          <a:p>
            <a:pPr lvl="1"/>
            <a:r>
              <a:rPr lang="en-US" sz="1800" dirty="0"/>
              <a:t>Branch in assembly = “</a:t>
            </a:r>
            <a:r>
              <a:rPr lang="en-US" sz="1800" dirty="0" err="1"/>
              <a:t>goto</a:t>
            </a:r>
            <a:r>
              <a:rPr lang="en-US" sz="1800" dirty="0"/>
              <a:t>” in C</a:t>
            </a:r>
          </a:p>
          <a:p>
            <a:pPr lvl="1"/>
            <a:r>
              <a:rPr lang="en-US" sz="1800" dirty="0"/>
              <a:t>Break the single-entry single-exit rule</a:t>
            </a:r>
          </a:p>
          <a:p>
            <a:r>
              <a:rPr lang="en-US" sz="2000" dirty="0"/>
              <a:t>Easy to generate spaghetti code in assembly</a:t>
            </a:r>
          </a:p>
          <a:p>
            <a:pPr lvl="1"/>
            <a:r>
              <a:rPr lang="en-US" sz="1800" dirty="0"/>
              <a:t>Twisted and tangled</a:t>
            </a:r>
          </a:p>
          <a:p>
            <a:pPr lvl="1"/>
            <a:r>
              <a:rPr lang="en-US" sz="1800" dirty="0"/>
              <a:t>Difficult to debug &amp; maintain</a:t>
            </a:r>
          </a:p>
          <a:p>
            <a:r>
              <a:rPr lang="en-US" sz="2000" dirty="0"/>
              <a:t>One strategy to alleviate the challenge</a:t>
            </a:r>
          </a:p>
          <a:p>
            <a:pPr lvl="1"/>
            <a:r>
              <a:rPr lang="en-US" sz="1800" dirty="0"/>
              <a:t>Use </a:t>
            </a:r>
            <a:r>
              <a:rPr lang="en-US" sz="1800" b="1" dirty="0">
                <a:solidFill>
                  <a:srgbClr val="C00000"/>
                </a:solidFill>
              </a:rPr>
              <a:t>flowcharts</a:t>
            </a:r>
            <a:r>
              <a:rPr lang="en-US" sz="1800" dirty="0"/>
              <a:t> to facilitate assembly programming</a:t>
            </a:r>
          </a:p>
          <a:p>
            <a:pPr lvl="1"/>
            <a:r>
              <a:rPr lang="en-US" sz="1800" dirty="0"/>
              <a:t>That is why textbook has many flowcharts</a:t>
            </a:r>
          </a:p>
          <a:p>
            <a:pPr lvl="1"/>
            <a:r>
              <a:rPr lang="en-US" sz="1800" dirty="0"/>
              <a:t>How to build flowcharts?</a:t>
            </a:r>
          </a:p>
        </p:txBody>
      </p:sp>
      <p:pic>
        <p:nvPicPr>
          <p:cNvPr id="5" name="Picture 4">
            <a:extLst>
              <a:ext uri="{FF2B5EF4-FFF2-40B4-BE49-F238E27FC236}">
                <a16:creationId xmlns:a16="http://schemas.microsoft.com/office/drawing/2014/main" id="{CBAD6C65-4F74-B649-AB83-E219E4ED4E53}"/>
              </a:ext>
            </a:extLst>
          </p:cNvPr>
          <p:cNvPicPr>
            <a:picLocks noChangeAspect="1"/>
          </p:cNvPicPr>
          <p:nvPr/>
        </p:nvPicPr>
        <p:blipFill>
          <a:blip r:embed="rId2"/>
          <a:stretch>
            <a:fillRect/>
          </a:stretch>
        </p:blipFill>
        <p:spPr>
          <a:xfrm>
            <a:off x="6400800" y="2286000"/>
            <a:ext cx="2380687" cy="2514600"/>
          </a:xfrm>
          <a:prstGeom prst="rect">
            <a:avLst/>
          </a:prstGeom>
        </p:spPr>
      </p:pic>
    </p:spTree>
    <p:extLst>
      <p:ext uri="{BB962C8B-B14F-4D97-AF65-F5344CB8AC3E}">
        <p14:creationId xmlns:p14="http://schemas.microsoft.com/office/powerpoint/2010/main" val="3537743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Software Design Strategy:</a:t>
            </a:r>
            <a:br>
              <a:rPr lang="en-US" dirty="0"/>
            </a:br>
            <a:r>
              <a:rPr lang="en-US" dirty="0"/>
              <a:t>Top-Down Design</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6</a:t>
            </a:fld>
            <a:endParaRPr kumimoji="0" lang="en-US" dirty="0"/>
          </a:p>
        </p:txBody>
      </p:sp>
      <p:sp>
        <p:nvSpPr>
          <p:cNvPr id="5" name="Content Placeholder 4"/>
          <p:cNvSpPr>
            <a:spLocks noGrp="1"/>
          </p:cNvSpPr>
          <p:nvPr>
            <p:ph sz="quarter" idx="1"/>
          </p:nvPr>
        </p:nvSpPr>
        <p:spPr>
          <a:xfrm>
            <a:off x="457200" y="1219200"/>
            <a:ext cx="5334000" cy="4937760"/>
          </a:xfrm>
        </p:spPr>
        <p:txBody>
          <a:bodyPr>
            <a:normAutofit lnSpcReduction="10000"/>
          </a:bodyPr>
          <a:lstStyle/>
          <a:p>
            <a:r>
              <a:rPr lang="en-US" sz="2400" dirty="0"/>
              <a:t>Three common design strategies</a:t>
            </a:r>
          </a:p>
          <a:p>
            <a:pPr lvl="1"/>
            <a:r>
              <a:rPr lang="en-US" sz="2100" dirty="0"/>
              <a:t>Top-down, also known as stepwise refinement</a:t>
            </a:r>
          </a:p>
          <a:p>
            <a:pPr lvl="1"/>
            <a:r>
              <a:rPr lang="en-US" sz="2100" dirty="0"/>
              <a:t>Bottom up</a:t>
            </a:r>
          </a:p>
          <a:p>
            <a:pPr lvl="1"/>
            <a:r>
              <a:rPr lang="en-US" sz="2100" dirty="0"/>
              <a:t>Object oriented</a:t>
            </a:r>
            <a:endParaRPr lang="en-US" sz="2400" dirty="0"/>
          </a:p>
          <a:p>
            <a:r>
              <a:rPr lang="en-US" sz="2400" dirty="0"/>
              <a:t>Top-down: Repeatedly break down tasks into smaller and smaller pieces until they are easy to solve</a:t>
            </a:r>
          </a:p>
          <a:p>
            <a:r>
              <a:rPr lang="en-US" sz="2400" dirty="0"/>
              <a:t>Example: Planning a picnic</a:t>
            </a:r>
          </a:p>
          <a:p>
            <a:pPr lvl="1"/>
            <a:r>
              <a:rPr lang="en-US" sz="2100" dirty="0"/>
              <a:t>Task 1: </a:t>
            </a:r>
            <a:r>
              <a:rPr lang="en-US" sz="2100" dirty="0">
                <a:solidFill>
                  <a:srgbClr val="C00000"/>
                </a:solidFill>
              </a:rPr>
              <a:t>Where</a:t>
            </a:r>
          </a:p>
          <a:p>
            <a:pPr lvl="1"/>
            <a:r>
              <a:rPr lang="en-US" sz="2100" dirty="0"/>
              <a:t>Task 2: </a:t>
            </a:r>
            <a:r>
              <a:rPr lang="en-US" sz="2100" dirty="0">
                <a:solidFill>
                  <a:srgbClr val="C00000"/>
                </a:solidFill>
              </a:rPr>
              <a:t>When</a:t>
            </a:r>
          </a:p>
          <a:p>
            <a:pPr lvl="1"/>
            <a:r>
              <a:rPr lang="en-US" sz="2100" dirty="0"/>
              <a:t>Task 3: </a:t>
            </a:r>
            <a:r>
              <a:rPr lang="en-US" sz="2100" dirty="0">
                <a:solidFill>
                  <a:srgbClr val="C00000"/>
                </a:solidFill>
              </a:rPr>
              <a:t>Who</a:t>
            </a:r>
          </a:p>
          <a:p>
            <a:pPr lvl="1"/>
            <a:r>
              <a:rPr lang="en-US" sz="2100" dirty="0"/>
              <a:t>Task 4: </a:t>
            </a:r>
            <a:r>
              <a:rPr lang="en-US" sz="2100" dirty="0">
                <a:solidFill>
                  <a:srgbClr val="C00000"/>
                </a:solidFill>
              </a:rPr>
              <a:t>Food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905000"/>
            <a:ext cx="2897502" cy="2362201"/>
          </a:xfrm>
          <a:prstGeom prst="rect">
            <a:avLst/>
          </a:prstGeom>
        </p:spPr>
      </p:pic>
    </p:spTree>
    <p:extLst>
      <p:ext uri="{BB962C8B-B14F-4D97-AF65-F5344CB8AC3E}">
        <p14:creationId xmlns:p14="http://schemas.microsoft.com/office/powerpoint/2010/main" val="186752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Top-Down Design Example</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7</a:t>
            </a:fld>
            <a:endParaRPr kumimoji="0" lang="en-US" dirty="0"/>
          </a:p>
        </p:txBody>
      </p:sp>
      <p:sp>
        <p:nvSpPr>
          <p:cNvPr id="4" name="Content Placeholder 3"/>
          <p:cNvSpPr>
            <a:spLocks noGrp="1"/>
          </p:cNvSpPr>
          <p:nvPr>
            <p:ph sz="quarter" idx="1"/>
          </p:nvPr>
        </p:nvSpPr>
        <p:spPr>
          <a:xfrm>
            <a:off x="457200" y="1676400"/>
            <a:ext cx="8229600" cy="3048000"/>
          </a:xfrm>
        </p:spPr>
        <p:txBody>
          <a:bodyPr/>
          <a:lstStyle/>
          <a:p>
            <a:r>
              <a:rPr lang="en-US" dirty="0"/>
              <a:t>Find all </a:t>
            </a:r>
            <a:r>
              <a:rPr lang="en-US" dirty="0">
                <a:solidFill>
                  <a:srgbClr val="0000FF"/>
                </a:solidFill>
              </a:rPr>
              <a:t>Armstrong</a:t>
            </a:r>
            <a:r>
              <a:rPr lang="en-US" dirty="0"/>
              <a:t> numbers less than </a:t>
            </a:r>
            <a:r>
              <a:rPr lang="en-US" dirty="0">
                <a:latin typeface="Consolas" panose="020B0609020204030204" pitchFamily="49" charset="0"/>
              </a:rPr>
              <a:t>10,000</a:t>
            </a:r>
          </a:p>
          <a:p>
            <a:pPr lvl="1"/>
            <a:r>
              <a:rPr lang="en-US" dirty="0"/>
              <a:t>Given a positive integer that has </a:t>
            </a:r>
            <a:r>
              <a:rPr lang="en-US" i="1" dirty="0"/>
              <a:t>n</a:t>
            </a:r>
            <a:r>
              <a:rPr lang="en-US" dirty="0"/>
              <a:t> digits, it is an Armstrong number if the sum of the </a:t>
            </a:r>
            <a:r>
              <a:rPr lang="en-US" i="1" dirty="0"/>
              <a:t>n</a:t>
            </a:r>
            <a:r>
              <a:rPr lang="en-US" baseline="30000" dirty="0"/>
              <a:t>th</a:t>
            </a:r>
            <a:r>
              <a:rPr lang="en-US" dirty="0"/>
              <a:t> powers of its digits equals the number itself. </a:t>
            </a:r>
          </a:p>
          <a:p>
            <a:pPr marL="0" indent="0">
              <a:buNone/>
            </a:pPr>
            <a:endParaRPr lang="en-US" dirty="0"/>
          </a:p>
        </p:txBody>
      </p:sp>
      <p:grpSp>
        <p:nvGrpSpPr>
          <p:cNvPr id="9" name="Group 8"/>
          <p:cNvGrpSpPr/>
          <p:nvPr/>
        </p:nvGrpSpPr>
        <p:grpSpPr>
          <a:xfrm>
            <a:off x="2137775" y="3810000"/>
            <a:ext cx="4868449" cy="1878172"/>
            <a:chOff x="2137775" y="3751805"/>
            <a:chExt cx="4868449" cy="1878172"/>
          </a:xfrm>
        </p:grpSpPr>
        <mc:AlternateContent xmlns:mc="http://schemas.openxmlformats.org/markup-compatibility/2006" xmlns:a14="http://schemas.microsoft.com/office/drawing/2010/main">
          <mc:Choice Requires="a14">
            <p:sp>
              <p:nvSpPr>
                <p:cNvPr id="5" name="TextBox 4"/>
                <p:cNvSpPr txBox="1"/>
                <p:nvPr/>
              </p:nvSpPr>
              <p:spPr>
                <a:xfrm>
                  <a:off x="2438400" y="4478178"/>
                  <a:ext cx="35613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371=</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3</m:t>
                            </m:r>
                          </m:e>
                          <m:sup>
                            <m:r>
                              <a:rPr lang="en-US" sz="3200" b="0" i="1" smtClean="0">
                                <a:latin typeface="Cambria Math" panose="02040503050406030204" pitchFamily="18" charset="0"/>
                              </a:rPr>
                              <m:t>3</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7</m:t>
                            </m:r>
                          </m:e>
                          <m:sup>
                            <m:r>
                              <a:rPr lang="en-US" sz="3200" b="0" i="1" smtClean="0">
                                <a:latin typeface="Cambria Math" panose="02040503050406030204" pitchFamily="18" charset="0"/>
                              </a:rPr>
                              <m:t>3</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1</m:t>
                            </m:r>
                          </m:e>
                          <m:sup>
                            <m:r>
                              <a:rPr lang="en-US" sz="3200" b="0" i="1" smtClean="0">
                                <a:latin typeface="Cambria Math" panose="02040503050406030204" pitchFamily="18" charset="0"/>
                              </a:rPr>
                              <m:t>3</m:t>
                            </m:r>
                          </m:sup>
                        </m:sSup>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2438400" y="4478178"/>
                  <a:ext cx="3561360"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137775" y="5137534"/>
                  <a:ext cx="48684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1634=</m:t>
                        </m:r>
                        <m:sSup>
                          <m:sSupPr>
                            <m:ctrlPr>
                              <a:rPr lang="en-US" sz="3200" i="1">
                                <a:latin typeface="Cambria Math" panose="02040503050406030204" pitchFamily="18" charset="0"/>
                              </a:rPr>
                            </m:ctrlPr>
                          </m:sSupPr>
                          <m:e>
                            <m:r>
                              <a:rPr lang="en-US" sz="3200" b="0" i="1" smtClean="0">
                                <a:latin typeface="Cambria Math" panose="02040503050406030204" pitchFamily="18" charset="0"/>
                              </a:rPr>
                              <m:t>1</m:t>
                            </m:r>
                          </m:e>
                          <m:sup>
                            <m:r>
                              <a:rPr lang="en-US" sz="3200" b="0" i="1" smtClean="0">
                                <a:latin typeface="Cambria Math" panose="02040503050406030204" pitchFamily="18" charset="0"/>
                              </a:rPr>
                              <m:t>4</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6</m:t>
                            </m:r>
                          </m:e>
                          <m:sup>
                            <m:r>
                              <a:rPr lang="en-US" sz="3200" b="0" i="1" smtClean="0">
                                <a:latin typeface="Cambria Math" panose="02040503050406030204" pitchFamily="18" charset="0"/>
                              </a:rPr>
                              <m:t>4</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3</m:t>
                            </m:r>
                          </m:e>
                          <m:sup>
                            <m:r>
                              <a:rPr lang="en-US" sz="3200" b="0" i="1" smtClean="0">
                                <a:latin typeface="Cambria Math" panose="02040503050406030204" pitchFamily="18" charset="0"/>
                              </a:rPr>
                              <m:t>4</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4</m:t>
                            </m:r>
                          </m:e>
                          <m:sup>
                            <m:r>
                              <a:rPr lang="en-US" sz="3200" b="0" i="1" smtClean="0">
                                <a:latin typeface="Cambria Math" panose="02040503050406030204" pitchFamily="18" charset="0"/>
                              </a:rPr>
                              <m:t>4</m:t>
                            </m:r>
                          </m:sup>
                        </m:sSup>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2137775" y="5137534"/>
                  <a:ext cx="4868449"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438400" y="3751805"/>
                  <a:ext cx="35613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153=</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1</m:t>
                            </m:r>
                          </m:e>
                          <m:sup>
                            <m:r>
                              <a:rPr lang="en-US" sz="3200" b="0" i="1" smtClean="0">
                                <a:latin typeface="Cambria Math" panose="02040503050406030204" pitchFamily="18" charset="0"/>
                              </a:rPr>
                              <m:t>3</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5</m:t>
                            </m:r>
                          </m:e>
                          <m:sup>
                            <m:r>
                              <a:rPr lang="en-US" sz="3200" b="0" i="1" smtClean="0">
                                <a:latin typeface="Cambria Math" panose="02040503050406030204" pitchFamily="18" charset="0"/>
                              </a:rPr>
                              <m:t>3</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3</m:t>
                            </m:r>
                          </m:e>
                          <m:sup>
                            <m:r>
                              <a:rPr lang="en-US" sz="3200" b="0" i="1" smtClean="0">
                                <a:latin typeface="Cambria Math" panose="02040503050406030204" pitchFamily="18" charset="0"/>
                              </a:rPr>
                              <m:t>3</m:t>
                            </m:r>
                          </m:sup>
                        </m:sSup>
                      </m:oMath>
                    </m:oMathPara>
                  </a14:m>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2438400" y="3751805"/>
                  <a:ext cx="3561360" cy="492443"/>
                </a:xfrm>
                <a:prstGeom prst="rect">
                  <a:avLst/>
                </a:prstGeom>
                <a:blipFill>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74439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Top-Down Design Example</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8</a:t>
            </a:fld>
            <a:endParaRPr kumimoji="0"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19200"/>
            <a:ext cx="5410200" cy="5034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246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Top-Down Design Example</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9</a:t>
            </a:fld>
            <a:endParaRPr kumimoji="0"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6142" y="1219200"/>
            <a:ext cx="3080367" cy="5174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13068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2691</TotalTime>
  <Words>3400</Words>
  <Application>Microsoft Office PowerPoint</Application>
  <PresentationFormat>On-screen Show (4:3)</PresentationFormat>
  <Paragraphs>409</Paragraphs>
  <Slides>25</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Bookman Old Style (Headings)</vt:lpstr>
      <vt:lpstr>Gill Sans Light</vt:lpstr>
      <vt:lpstr>Arial</vt:lpstr>
      <vt:lpstr>Bookman Old Style</vt:lpstr>
      <vt:lpstr>Calibri</vt:lpstr>
      <vt:lpstr>Cambria Math</vt:lpstr>
      <vt:lpstr>Consolas</vt:lpstr>
      <vt:lpstr>Gill Sans MT</vt:lpstr>
      <vt:lpstr>Wingdings</vt:lpstr>
      <vt:lpstr>Wingdings 3</vt:lpstr>
      <vt:lpstr>Origin</vt:lpstr>
      <vt:lpstr>Z. Gu</vt:lpstr>
      <vt:lpstr>Divide and Conquer</vt:lpstr>
      <vt:lpstr>Basic Control Structures</vt:lpstr>
      <vt:lpstr>History</vt:lpstr>
      <vt:lpstr>Importance of Structured Programming</vt:lpstr>
      <vt:lpstr>Software Design Strategy: Top-Down Design</vt:lpstr>
      <vt:lpstr>Top-Down Design Example</vt:lpstr>
      <vt:lpstr>Top-Down Design Example</vt:lpstr>
      <vt:lpstr>Top-Down Design Example</vt:lpstr>
      <vt:lpstr>Top-Down Design Example</vt:lpstr>
      <vt:lpstr>Top-Down Design Example</vt:lpstr>
      <vt:lpstr>Top-Down Design Example: Counting digits</vt:lpstr>
      <vt:lpstr>Reuse Registers</vt:lpstr>
      <vt:lpstr>Reuse Registers</vt:lpstr>
      <vt:lpstr>Reuse Registers</vt:lpstr>
      <vt:lpstr>Example 1: Factorial Numbers</vt:lpstr>
      <vt:lpstr>Example 1: Factorial Numbers</vt:lpstr>
      <vt:lpstr>Example 2: Counting Ones in a Word</vt:lpstr>
      <vt:lpstr>Example 2: Counting Ones in a Word: Explanations</vt:lpstr>
      <vt:lpstr>Stop B stop</vt:lpstr>
      <vt:lpstr>Example 2: Counting Ones in a Word: Simpler Programs</vt:lpstr>
      <vt:lpstr>Quiz</vt:lpstr>
      <vt:lpstr>Example 3: Finding  Max of an Array</vt:lpstr>
      <vt:lpstr>Example 3: Finding Max of an Array</vt:lpstr>
      <vt:lpstr>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 Yifeng Zhu Electrical and Computer Engineering University of Maine</dc:title>
  <dc:creator>zhu</dc:creator>
  <cp:lastModifiedBy>Zonghua Gu</cp:lastModifiedBy>
  <cp:revision>270</cp:revision>
  <dcterms:created xsi:type="dcterms:W3CDTF">2013-02-03T05:36:57Z</dcterms:created>
  <dcterms:modified xsi:type="dcterms:W3CDTF">2025-09-21T19:18:33Z</dcterms:modified>
</cp:coreProperties>
</file>